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4"/>
  </p:notesMasterIdLst>
  <p:sldIdLst>
    <p:sldId id="257" r:id="rId3"/>
  </p:sldIdLst>
  <p:sldSz cx="43891200" cy="21945600"/>
  <p:notesSz cx="6858000" cy="9144000"/>
  <p:custDataLst>
    <p:tags r:id="rId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6CB"/>
    <a:srgbClr val="1C75B8"/>
    <a:srgbClr val="119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33" d="100"/>
          <a:sy n="33" d="100"/>
        </p:scale>
        <p:origin x="424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5860" b="0" strike="noStrike" spc="-1">
                <a:solidFill>
                  <a:srgbClr val="000000"/>
                </a:solidFill>
                <a:latin typeface="Arial" panose="020B0604020202020204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 panose="020B0604020202020204"/>
              </a:rPr>
              <a:t>Click to edit the notes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 panose="02020603050405020304"/>
              </a:rPr>
              <a:t>&lt;header&gt;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 panose="02020603050405020304"/>
              </a:rPr>
              <a:t>&lt;date/time&gt;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 panose="02020603050405020304"/>
              </a:rPr>
              <a:t>&lt;footer&gt;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24770EC-B5C9-452E-86AE-6AAC76C5DAD9}" type="slidenum">
              <a:rPr lang="en-US" sz="1400" b="0" strike="noStrike" spc="-1">
                <a:latin typeface="Times New Roman" panose="02020603050405020304"/>
              </a:rPr>
              <a:t>‹#›</a:t>
            </a:fld>
            <a:endParaRPr lang="en-US" sz="14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1370052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80880" y="12641760"/>
            <a:ext cx="1370052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8088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740124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13360" y="313524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9645840" y="313524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80880" y="1264176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013360" y="1264176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9645840" y="1264176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80880" y="3135240"/>
            <a:ext cx="13700520" cy="1820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1370052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640280" y="410040"/>
            <a:ext cx="28128240" cy="1005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8088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740124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80880" y="12641760"/>
            <a:ext cx="1370052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294840" tIns="147600" rIns="294840" bIns="1476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13700520" cy="18200520"/>
          </a:xfrm>
          <a:prstGeom prst="rect">
            <a:avLst/>
          </a:prstGeom>
        </p:spPr>
        <p:txBody>
          <a:bodyPr lIns="294840" tIns="147600" rIns="294840" bIns="147600">
            <a:normAutofit/>
          </a:bodyPr>
          <a:lstStyle/>
          <a:p>
            <a:pPr marL="410210" indent="-410210">
              <a:lnSpc>
                <a:spcPct val="100000"/>
              </a:lnSpc>
              <a:spcBef>
                <a:spcPts val="580"/>
              </a:spcBef>
              <a:tabLst>
                <a:tab pos="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Click to edit Master text styles</a:t>
            </a:r>
            <a:endParaRPr lang="en-US" sz="29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793115" lvl="1" indent="-655320">
              <a:lnSpc>
                <a:spcPct val="100000"/>
              </a:lnSpc>
              <a:spcBef>
                <a:spcPts val="46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r>
              <a:rPr lang="en-US" sz="23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Second level</a:t>
            </a:r>
            <a:endParaRPr lang="en-US" sz="23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929640" lvl="2" indent="-5461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 panose="020B0604020202020204"/>
              <a:buChar char="•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Third level</a:t>
            </a:r>
            <a:endParaRPr lang="en-US" sz="19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1202055" lvl="3" indent="-6553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 panose="020B0604020202020204"/>
              <a:buChar char="–"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14981040" y="3135240"/>
            <a:ext cx="13700520" cy="18200520"/>
          </a:xfrm>
          <a:prstGeom prst="rect">
            <a:avLst/>
          </a:prstGeom>
        </p:spPr>
        <p:txBody>
          <a:bodyPr lIns="294840" tIns="147600" rIns="294840" bIns="147600">
            <a:normAutofit/>
          </a:bodyPr>
          <a:lstStyle/>
          <a:p>
            <a:pPr marL="410210" indent="-410210">
              <a:lnSpc>
                <a:spcPct val="100000"/>
              </a:lnSpc>
              <a:spcBef>
                <a:spcPts val="580"/>
              </a:spcBef>
              <a:tabLst>
                <a:tab pos="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Click to edit Master text styles</a:t>
            </a:r>
            <a:endParaRPr lang="en-US" sz="29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793115" lvl="1" indent="-655320">
              <a:lnSpc>
                <a:spcPct val="100000"/>
              </a:lnSpc>
              <a:spcBef>
                <a:spcPts val="46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r>
              <a:rPr lang="en-US" sz="23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Second level</a:t>
            </a:r>
            <a:endParaRPr lang="en-US" sz="23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929640" lvl="2" indent="-5461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 panose="020B0604020202020204"/>
              <a:buChar char="•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Third level</a:t>
            </a:r>
            <a:endParaRPr lang="en-US" sz="19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1202055" lvl="3" indent="-6553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 panose="020B0604020202020204"/>
              <a:buChar char="–"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29580840" y="3135240"/>
            <a:ext cx="13700520" cy="18200520"/>
          </a:xfrm>
          <a:prstGeom prst="rect">
            <a:avLst/>
          </a:prstGeom>
        </p:spPr>
        <p:txBody>
          <a:bodyPr lIns="294840" tIns="147600" rIns="294840" bIns="147600">
            <a:normAutofit/>
          </a:bodyPr>
          <a:lstStyle/>
          <a:p>
            <a:pPr marL="410210" indent="-410210">
              <a:lnSpc>
                <a:spcPct val="100000"/>
              </a:lnSpc>
              <a:spcBef>
                <a:spcPts val="580"/>
              </a:spcBef>
              <a:tabLst>
                <a:tab pos="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Click to edit Master text styles</a:t>
            </a:r>
            <a:endParaRPr lang="en-US" sz="29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793115" lvl="1" indent="-655320">
              <a:lnSpc>
                <a:spcPct val="100000"/>
              </a:lnSpc>
              <a:spcBef>
                <a:spcPts val="460"/>
              </a:spcBef>
              <a:buClr>
                <a:srgbClr val="000000"/>
              </a:buClr>
              <a:buFont typeface="Wingdings" panose="05000000000000000000" pitchFamily="2" charset="2"/>
              <a:buChar char=""/>
              <a:tabLst>
                <a:tab pos="0" algn="l"/>
              </a:tabLst>
            </a:pPr>
            <a:r>
              <a:rPr lang="en-US" sz="23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Second level</a:t>
            </a:r>
            <a:endParaRPr lang="en-US" sz="23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929640" lvl="2" indent="-5461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 panose="020B0604020202020204"/>
              <a:buChar char="•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Third level</a:t>
            </a:r>
            <a:endParaRPr lang="en-US" sz="19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1202055" lvl="3" indent="-6553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 panose="020B0604020202020204"/>
              <a:buChar char="–"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 panose="020B0604020202020204"/>
                <a:ea typeface="MS PGothic" panose="020B0600070205080204" charset="-128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5" name="图片 4"/>
          <p:cNvPicPr/>
          <p:nvPr/>
        </p:nvPicPr>
        <p:blipFill>
          <a:blip r:embed="rId14"/>
          <a:stretch>
            <a:fillRect/>
          </a:stretch>
        </p:blipFill>
        <p:spPr>
          <a:xfrm>
            <a:off x="37124640" y="548640"/>
            <a:ext cx="6126480" cy="19234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6.png"/><Relationship Id="rId21" Type="http://schemas.openxmlformats.org/officeDocument/2006/relationships/tags" Target="../tags/tag22.xml"/><Relationship Id="rId34" Type="http://schemas.openxmlformats.org/officeDocument/2006/relationships/slideLayout" Target="../slideLayouts/slideLayout1.xml"/><Relationship Id="rId42" Type="http://schemas.openxmlformats.org/officeDocument/2006/relationships/image" Target="../media/image9.png"/><Relationship Id="rId47" Type="http://schemas.openxmlformats.org/officeDocument/2006/relationships/image" Target="../media/image14.png"/><Relationship Id="rId50" Type="http://schemas.openxmlformats.org/officeDocument/2006/relationships/image" Target="../media/image17.png"/><Relationship Id="rId55" Type="http://schemas.openxmlformats.org/officeDocument/2006/relationships/image" Target="../media/image22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image" Target="../media/image4.png"/><Relationship Id="rId40" Type="http://schemas.openxmlformats.org/officeDocument/2006/relationships/image" Target="../media/image7.png"/><Relationship Id="rId45" Type="http://schemas.openxmlformats.org/officeDocument/2006/relationships/image" Target="../media/image12.png"/><Relationship Id="rId53" Type="http://schemas.openxmlformats.org/officeDocument/2006/relationships/image" Target="../media/image20.png"/><Relationship Id="rId58" Type="http://schemas.openxmlformats.org/officeDocument/2006/relationships/image" Target="../media/image25.png"/><Relationship Id="rId5" Type="http://schemas.openxmlformats.org/officeDocument/2006/relationships/tags" Target="../tags/tag6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image" Target="../media/image2.png"/><Relationship Id="rId43" Type="http://schemas.openxmlformats.org/officeDocument/2006/relationships/image" Target="../media/image10.png"/><Relationship Id="rId48" Type="http://schemas.openxmlformats.org/officeDocument/2006/relationships/image" Target="../media/image15.png"/><Relationship Id="rId56" Type="http://schemas.openxmlformats.org/officeDocument/2006/relationships/image" Target="../media/image23.png"/><Relationship Id="rId8" Type="http://schemas.openxmlformats.org/officeDocument/2006/relationships/tags" Target="../tags/tag9.xml"/><Relationship Id="rId51" Type="http://schemas.openxmlformats.org/officeDocument/2006/relationships/image" Target="../media/image18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image" Target="../media/image5.png"/><Relationship Id="rId46" Type="http://schemas.openxmlformats.org/officeDocument/2006/relationships/image" Target="../media/image13.png"/><Relationship Id="rId20" Type="http://schemas.openxmlformats.org/officeDocument/2006/relationships/tags" Target="../tags/tag21.xml"/><Relationship Id="rId41" Type="http://schemas.openxmlformats.org/officeDocument/2006/relationships/image" Target="../media/image8.png"/><Relationship Id="rId54" Type="http://schemas.openxmlformats.org/officeDocument/2006/relationships/image" Target="../media/image2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3.png"/><Relationship Id="rId49" Type="http://schemas.openxmlformats.org/officeDocument/2006/relationships/image" Target="../media/image16.png"/><Relationship Id="rId57" Type="http://schemas.openxmlformats.org/officeDocument/2006/relationships/image" Target="../media/image24.png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image" Target="../media/image11.png"/><Relationship Id="rId5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10364470" y="848995"/>
            <a:ext cx="25115520" cy="2079625"/>
          </a:xfrm>
          <a:prstGeom prst="rect">
            <a:avLst/>
          </a:prstGeom>
          <a:noFill/>
          <a:ln>
            <a:noFill/>
          </a:ln>
        </p:spPr>
        <p:txBody>
          <a:bodyPr lIns="294840" tIns="147600" rIns="294840" bIns="147600" anchor="ctr">
            <a:noAutofit/>
          </a:bodyPr>
          <a:lstStyle/>
          <a:p>
            <a:pPr algn="ctr"/>
            <a:r>
              <a:rPr lang="zh-CN" altLang="en-US" sz="5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GAN and Diffusion </a:t>
            </a:r>
            <a:r>
              <a:rPr lang="en-US" altLang="zh-CN" sz="5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</a:t>
            </a:r>
            <a:r>
              <a:rPr lang="zh-CN" altLang="en-US" sz="5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odel Data Ensemble for Defect</a:t>
            </a:r>
            <a:r>
              <a:rPr lang="en-US" altLang="zh-CN" sz="5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5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Generation at the 1st</a:t>
            </a:r>
            <a:r>
              <a:rPr lang="en-US" altLang="zh-CN" sz="5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5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VISION Challenge</a:t>
            </a:r>
            <a:endParaRPr lang="zh-CN" altLang="en-US" sz="586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en-US" altLang="zh-CN" sz="4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Zhaojie Tan*, Mingtao Guo*, Guanyu Xing, Zhenjiang Ni, Yanli Liu</a:t>
            </a:r>
            <a:endParaRPr lang="en-US" altLang="zh-CN" sz="4500" u="sng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en-US" altLang="zh-CN" sz="4500" u="sng" strike="noStrike" spc="-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830160" y="3462480"/>
            <a:ext cx="13415760" cy="17441640"/>
          </a:xfrm>
          <a:prstGeom prst="rect">
            <a:avLst/>
          </a:prstGeom>
          <a:noFill/>
          <a:ln>
            <a:noFill/>
          </a:ln>
        </p:spPr>
        <p:txBody>
          <a:bodyPr lIns="294840" tIns="147600" rIns="294840" bIns="147600">
            <a:noAutofit/>
          </a:bodyPr>
          <a:lstStyle/>
          <a:p>
            <a:pPr marL="571500" indent="-571500">
              <a:buFont typeface="Wingdings" panose="05000000000000000000" charset="0"/>
              <a:buChar char="Ø"/>
            </a:pPr>
            <a:r>
              <a:rPr lang="en-US" sz="4000" b="1" strike="noStrike" spc="-1" dirty="0">
                <a:solidFill>
                  <a:srgbClr val="0956CB"/>
                </a:solidFill>
                <a:latin typeface="Calibri" panose="020F0502020204030204"/>
              </a:rPr>
              <a:t>Introduction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trike="noStrike" spc="-1" dirty="0">
                <a:latin typeface="Calibri" panose="020F0502020204030204"/>
              </a:rPr>
              <a:t>Ranked 1st at the 1st </a:t>
            </a:r>
            <a:r>
              <a:rPr lang="en-US" sz="3600" spc="-1" dirty="0">
                <a:latin typeface="Calibri" panose="020F0502020204030204"/>
                <a:sym typeface="+mn-ea"/>
              </a:rPr>
              <a:t>VISION Challenge track 2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trike="noStrike" spc="-1" dirty="0">
                <a:latin typeface="Calibri" panose="020F0502020204030204"/>
              </a:rPr>
              <a:t>Data ensemble with Defect GAN</a:t>
            </a:r>
            <a:r>
              <a:rPr lang="en-US" sz="3600" b="1" spc="-1" dirty="0">
                <a:solidFill>
                  <a:srgbClr val="0956CB"/>
                </a:solidFill>
                <a:latin typeface="Calibri" panose="020F0502020204030204"/>
                <a:sym typeface="+mn-ea"/>
              </a:rPr>
              <a:t> </a:t>
            </a:r>
            <a:r>
              <a:rPr lang="en-US" sz="3600" strike="noStrike" spc="-1" dirty="0">
                <a:latin typeface="Calibri" panose="020F0502020204030204"/>
              </a:rPr>
              <a:t>and </a:t>
            </a:r>
            <a:r>
              <a:rPr lang="en-US" sz="3600" spc="-1" dirty="0">
                <a:latin typeface="Calibri" panose="020F0502020204030204"/>
              </a:rPr>
              <a:t>D</a:t>
            </a:r>
            <a:r>
              <a:rPr lang="en-US" sz="3600" strike="noStrike" spc="-1" dirty="0">
                <a:latin typeface="Calibri" panose="020F0502020204030204"/>
              </a:rPr>
              <a:t>efect ControlNet</a:t>
            </a:r>
            <a:endParaRPr lang="en-US" sz="4000" b="1" strike="noStrike" spc="-1" dirty="0">
              <a:solidFill>
                <a:srgbClr val="0956CB"/>
              </a:solidFill>
              <a:latin typeface="Calibri" panose="020F0502020204030204"/>
            </a:endParaRPr>
          </a:p>
          <a:p>
            <a:pPr marL="571500" lvl="1" indent="-571500" algn="l">
              <a:buClrTx/>
              <a:buSzTx/>
              <a:buFont typeface="Wingdings" panose="05000000000000000000" charset="0"/>
              <a:buChar char="Ø"/>
            </a:pPr>
            <a:r>
              <a:rPr lang="en-US" sz="4000" b="1" strike="noStrike" spc="-1" dirty="0">
                <a:solidFill>
                  <a:srgbClr val="0956CB"/>
                </a:solidFill>
                <a:latin typeface="Calibri" panose="020F0502020204030204"/>
              </a:rPr>
              <a:t>Dataset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trike="noStrike" spc="-1" dirty="0">
                <a:latin typeface="Calibri" panose="020F0502020204030204"/>
              </a:rPr>
              <a:t>Console sliced into 800x800 resolution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trike="noStrike" spc="-1" dirty="0">
                <a:latin typeface="Calibri" panose="020F0502020204030204"/>
              </a:rPr>
              <a:t>Training set: total 2226 and l</a:t>
            </a:r>
            <a:r>
              <a:rPr lang="en-US" sz="3600" spc="-1" dirty="0">
                <a:latin typeface="Calibri" panose="020F0502020204030204"/>
                <a:sym typeface="+mn-ea"/>
              </a:rPr>
              <a:t>abeled 341 samples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latin typeface="Calibri" panose="020F0502020204030204"/>
              <a:sym typeface="+mn-ea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latin typeface="Calibri" panose="020F0502020204030204"/>
              <a:sym typeface="+mn-ea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latin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strike="noStrike" spc="-1" dirty="0">
              <a:solidFill>
                <a:schemeClr val="tx1"/>
              </a:solidFill>
              <a:latin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strike="noStrike" spc="-1" dirty="0">
              <a:solidFill>
                <a:schemeClr val="tx1"/>
              </a:solidFill>
              <a:latin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spc="-1" dirty="0">
                <a:latin typeface="Calibri" panose="020F0502020204030204"/>
              </a:rPr>
              <a:t>Validation </a:t>
            </a:r>
            <a:r>
              <a:rPr lang="en-US" sz="3600" strike="noStrike" spc="-1" dirty="0">
                <a:solidFill>
                  <a:schemeClr val="tx1"/>
                </a:solidFill>
                <a:latin typeface="Calibri" panose="020F0502020204030204"/>
              </a:rPr>
              <a:t>set: total 2256 and labeled 421 </a:t>
            </a:r>
            <a:r>
              <a:rPr lang="en-US" sz="3600" spc="-1" dirty="0">
                <a:latin typeface="Calibri" panose="020F0502020204030204"/>
                <a:sym typeface="+mn-ea"/>
              </a:rPr>
              <a:t>samples</a:t>
            </a:r>
            <a:endParaRPr lang="en-US" sz="3600" strike="noStrike" spc="-1" dirty="0">
              <a:solidFill>
                <a:schemeClr val="tx1"/>
              </a:solidFill>
              <a:latin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strike="noStrike" spc="-1" dirty="0">
                <a:solidFill>
                  <a:schemeClr val="tx1"/>
                </a:solidFill>
                <a:latin typeface="Calibri" panose="020F0502020204030204"/>
              </a:rPr>
              <a:t>Test set: total 7992 samples and no labels</a:t>
            </a:r>
          </a:p>
          <a:p>
            <a:pPr marL="571500" lvl="1" indent="-571500" algn="l">
              <a:buClrTx/>
              <a:buSzTx/>
              <a:buFont typeface="Wingdings" panose="05000000000000000000" charset="0"/>
              <a:buChar char="Ø"/>
            </a:pPr>
            <a:r>
              <a:rPr lang="en-US" sz="4000" b="1" spc="-1" dirty="0">
                <a:solidFill>
                  <a:srgbClr val="0956CB"/>
                </a:solidFill>
                <a:latin typeface="Calibri" panose="020F0502020204030204"/>
                <a:sym typeface="+mn-ea"/>
              </a:rPr>
              <a:t>Challenge</a:t>
            </a:r>
            <a:endParaRPr lang="en-US" sz="4000" b="1" strike="noStrike" spc="-1" dirty="0">
              <a:solidFill>
                <a:srgbClr val="0956CB"/>
              </a:solidFill>
              <a:latin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spc="-1" dirty="0">
                <a:latin typeface="Calibri" panose="020F0502020204030204"/>
                <a:sym typeface="+mn-ea"/>
              </a:rPr>
              <a:t>Limited labeled samples</a:t>
            </a:r>
            <a:endParaRPr lang="en-US" sz="3600" strike="noStrike" spc="-1" dirty="0">
              <a:solidFill>
                <a:schemeClr val="tx1"/>
              </a:solidFill>
              <a:latin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spc="-1" dirty="0">
                <a:latin typeface="Calibri" panose="020F0502020204030204"/>
                <a:sym typeface="+mn-ea"/>
              </a:rPr>
              <a:t>Type, location, size controllable defect generation</a:t>
            </a:r>
          </a:p>
          <a:p>
            <a:pPr marL="571500" lvl="1" indent="-571500" algn="l">
              <a:buClrTx/>
              <a:buSzTx/>
              <a:buFont typeface="Wingdings" panose="05000000000000000000" charset="0"/>
              <a:buChar char="Ø"/>
            </a:pPr>
            <a:r>
              <a:rPr lang="en-US" sz="4000" b="1" strike="noStrike" spc="-1" dirty="0">
                <a:solidFill>
                  <a:srgbClr val="0956CB"/>
                </a:solidFill>
                <a:latin typeface="Calibri" panose="020F0502020204030204"/>
              </a:rPr>
              <a:t>Method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pc="-1" dirty="0">
                <a:latin typeface="Calibri" panose="020F0502020204030204"/>
                <a:sym typeface="+mn-ea"/>
              </a:rPr>
              <a:t>Defect GAN: High quality, Low diversity</a:t>
            </a:r>
            <a:endParaRPr lang="en-US" sz="3600" spc="-1" dirty="0">
              <a:latin typeface="Calibri" panose="020F0502020204030204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pc="-1" dirty="0">
                <a:latin typeface="Calibri" panose="020F0502020204030204"/>
                <a:sym typeface="+mn-ea"/>
              </a:rPr>
              <a:t>Defect ControlNet: Low quality, High diversity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pc="-1" dirty="0">
                <a:latin typeface="Calibri" panose="020F0502020204030204"/>
              </a:rPr>
              <a:t>Combining the defects </a:t>
            </a:r>
            <a:r>
              <a:rPr lang="en-US" sz="3600" spc="-1" dirty="0">
                <a:latin typeface="Calibri" panose="020F0502020204030204"/>
                <a:sym typeface="+mn-ea"/>
              </a:rPr>
              <a:t>synthesized by both methods</a:t>
            </a:r>
            <a:endParaRPr lang="en-US" sz="3600" spc="-1" dirty="0">
              <a:latin typeface="Calibri" panose="020F0502020204030204"/>
            </a:endParaRPr>
          </a:p>
          <a:p>
            <a:pPr marL="457200" lvl="2" indent="0" algn="l">
              <a:buClrTx/>
              <a:buSzTx/>
              <a:buFont typeface="Wingdings" panose="05000000000000000000" charset="0"/>
              <a:buNone/>
            </a:pPr>
            <a:endParaRPr lang="en-US" sz="4000" b="1" strike="noStrike" spc="-1" dirty="0">
              <a:solidFill>
                <a:srgbClr val="0956CB"/>
              </a:solidFill>
              <a:latin typeface="Calibri" panose="020F0502020204030204"/>
            </a:endParaRPr>
          </a:p>
        </p:txBody>
      </p:sp>
      <p:sp>
        <p:nvSpPr>
          <p:cNvPr id="58" name="TextShape 3"/>
          <p:cNvSpPr txBox="1"/>
          <p:nvPr>
            <p:custDataLst>
              <p:tags r:id="rId1"/>
            </p:custDataLst>
          </p:nvPr>
        </p:nvSpPr>
        <p:spPr>
          <a:xfrm>
            <a:off x="15125760" y="3462480"/>
            <a:ext cx="13415760" cy="17441640"/>
          </a:xfrm>
          <a:prstGeom prst="rect">
            <a:avLst/>
          </a:prstGeom>
          <a:noFill/>
          <a:ln>
            <a:noFill/>
          </a:ln>
        </p:spPr>
        <p:txBody>
          <a:bodyPr lIns="294840" tIns="147600" rIns="294840" bIns="147600">
            <a:noAutofit/>
          </a:bodyPr>
          <a:lstStyle/>
          <a:p>
            <a:pPr marL="571500" indent="-571500">
              <a:buFont typeface="Wingdings" panose="05000000000000000000" charset="0"/>
              <a:buChar char="Ø"/>
            </a:pPr>
            <a:r>
              <a:rPr lang="en-US" sz="4000" b="1" spc="-1" dirty="0">
                <a:solidFill>
                  <a:srgbClr val="0956CB"/>
                </a:solidFill>
                <a:latin typeface="Calibri" panose="020F0502020204030204"/>
                <a:sym typeface="+mn-ea"/>
              </a:rPr>
              <a:t>Defect GAN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strike="noStrike" spc="-1" dirty="0">
                <a:latin typeface="Calibri" panose="020F0502020204030204"/>
              </a:rPr>
              <a:t>Appearance Net: color, texture and lighting features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strike="noStrike" spc="-1" dirty="0">
                <a:latin typeface="Calibri" panose="020F0502020204030204"/>
              </a:rPr>
              <a:t>Structure Net: structural features of background and defect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strike="noStrike" spc="-1" dirty="0">
                <a:latin typeface="Calibri" panose="020F0502020204030204"/>
              </a:rPr>
              <a:t>GAN Block: fusing appearance and structural features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strike="noStrike" spc="-1" dirty="0">
              <a:latin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strike="noStrike" spc="-1" dirty="0">
              <a:latin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strike="noStrike" spc="-1" dirty="0">
              <a:latin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strike="noStrike" spc="-1" dirty="0">
              <a:latin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strike="noStrike" spc="-1" dirty="0">
              <a:latin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strike="noStrike" spc="-1" dirty="0">
              <a:latin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b="1" strike="noStrike" spc="-1" dirty="0">
              <a:solidFill>
                <a:srgbClr val="0956CB"/>
              </a:solidFill>
              <a:latin typeface="Calibri" panose="020F0502020204030204"/>
            </a:endParaRPr>
          </a:p>
          <a:p>
            <a:pPr marL="571500" lvl="1" indent="-571500" algn="l">
              <a:buClrTx/>
              <a:buSzTx/>
              <a:buFont typeface="Wingdings" panose="05000000000000000000" charset="0"/>
              <a:buChar char="Ø"/>
            </a:pPr>
            <a:r>
              <a:rPr lang="en-US" sz="4000" b="1" spc="-1" dirty="0">
                <a:solidFill>
                  <a:srgbClr val="0956CB"/>
                </a:solidFill>
                <a:latin typeface="Calibri" panose="020F0502020204030204"/>
              </a:rPr>
              <a:t>D</a:t>
            </a:r>
            <a:r>
              <a:rPr lang="en-US" sz="4000" b="1" strike="noStrike" spc="-1" dirty="0">
                <a:solidFill>
                  <a:srgbClr val="0956CB"/>
                </a:solidFill>
                <a:latin typeface="Calibri" panose="020F0502020204030204"/>
              </a:rPr>
              <a:t>efect ControlNet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pc="-1" dirty="0">
                <a:latin typeface="Calibri" panose="020F0502020204030204"/>
                <a:sym typeface="+mn-ea"/>
              </a:rPr>
              <a:t>Base model: stable diffusion(SD) inpainting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pc="-1" dirty="0">
                <a:latin typeface="Calibri" panose="020F0502020204030204"/>
                <a:sym typeface="+mn-ea"/>
              </a:rPr>
              <a:t>Self-Supervised learning finetune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pc="-1" dirty="0">
              <a:latin typeface="Calibri" panose="020F0502020204030204"/>
              <a:sym typeface="+mn-ea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pc="-1" dirty="0">
              <a:latin typeface="Calibri" panose="020F0502020204030204"/>
              <a:sym typeface="+mn-ea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pc="-1" dirty="0">
              <a:latin typeface="Calibri" panose="020F0502020204030204"/>
              <a:sym typeface="+mn-ea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pc="-1" dirty="0">
              <a:latin typeface="Calibri" panose="020F0502020204030204"/>
              <a:sym typeface="+mn-ea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pc="-1" dirty="0">
                <a:latin typeface="Calibri" panose="020F0502020204030204"/>
              </a:rPr>
              <a:t>T</a:t>
            </a:r>
            <a:r>
              <a:rPr lang="en-US" sz="3600" strike="noStrike" spc="-1" dirty="0">
                <a:latin typeface="Calibri" panose="020F0502020204030204"/>
              </a:rPr>
              <a:t>exts and background as conditional inputs</a:t>
            </a:r>
          </a:p>
          <a:p>
            <a:pPr lvl="1" indent="0" algn="l">
              <a:buClrTx/>
              <a:buSzTx/>
              <a:buFont typeface="Arial" panose="020B0604020202020204" pitchFamily="34" charset="0"/>
              <a:buNone/>
            </a:pPr>
            <a:endParaRPr lang="en-US" sz="3600" strike="noStrike" spc="-1" dirty="0">
              <a:latin typeface="Calibri" panose="020F0502020204030204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latin typeface="Calibri" panose="020F0502020204030204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latin typeface="Calibri" panose="020F0502020204030204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latin typeface="Calibri" panose="020F0502020204030204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latin typeface="Calibri" panose="020F0502020204030204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latin typeface="Calibri" panose="020F0502020204030204"/>
            </a:endParaRPr>
          </a:p>
          <a:p>
            <a:pPr marL="571500" lvl="1" indent="-571500" algn="l">
              <a:buClrTx/>
              <a:buSzTx/>
              <a:buFont typeface="Wingdings" panose="05000000000000000000" charset="0"/>
              <a:buChar char="Ø"/>
            </a:pPr>
            <a:r>
              <a:rPr lang="en-US" sz="4000" b="1" spc="-1" dirty="0">
                <a:solidFill>
                  <a:srgbClr val="0956CB"/>
                </a:solidFill>
                <a:latin typeface="Calibri" panose="020F0502020204030204"/>
                <a:sym typeface="+mn-ea"/>
              </a:rPr>
              <a:t>Pre-processing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pc="-1" dirty="0">
                <a:latin typeface="Calibri" panose="020F0502020204030204"/>
                <a:sym typeface="+mn-ea"/>
              </a:rPr>
              <a:t>Generate background - defect image pairs</a:t>
            </a:r>
            <a:endParaRPr lang="en-US" sz="3600" strike="noStrike" spc="-1" dirty="0">
              <a:latin typeface="Calibri" panose="020F0502020204030204"/>
            </a:endParaRPr>
          </a:p>
        </p:txBody>
      </p:sp>
      <p:sp>
        <p:nvSpPr>
          <p:cNvPr id="59" name="TextShape 4"/>
          <p:cNvSpPr txBox="1"/>
          <p:nvPr/>
        </p:nvSpPr>
        <p:spPr>
          <a:xfrm>
            <a:off x="29421000" y="3462480"/>
            <a:ext cx="13415760" cy="17441640"/>
          </a:xfrm>
          <a:prstGeom prst="rect">
            <a:avLst/>
          </a:prstGeom>
          <a:noFill/>
          <a:ln>
            <a:noFill/>
          </a:ln>
        </p:spPr>
        <p:txBody>
          <a:bodyPr lIns="294840" tIns="147600" rIns="294840" bIns="147600">
            <a:noAutofit/>
          </a:bodyPr>
          <a:lstStyle/>
          <a:p>
            <a:pPr marL="571500" indent="-571500" algn="l">
              <a:buClrTx/>
              <a:buSzTx/>
              <a:buFont typeface="Wingdings" panose="05000000000000000000" charset="0"/>
              <a:buChar char="Ø"/>
            </a:pPr>
            <a:r>
              <a:rPr lang="en-US" sz="4000" b="1" spc="-1" dirty="0">
                <a:solidFill>
                  <a:srgbClr val="0956CB"/>
                </a:solidFill>
                <a:latin typeface="Calibri" panose="020F0502020204030204"/>
                <a:sym typeface="+mn-ea"/>
              </a:rPr>
              <a:t>Ablation Study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pc="-1" dirty="0">
                <a:latin typeface="Calibri" panose="020F0502020204030204"/>
                <a:sym typeface="+mn-ea"/>
              </a:rPr>
              <a:t>Different categories of data synthesis comparison (left)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trike="noStrike" spc="-1" dirty="0">
                <a:solidFill>
                  <a:schemeClr val="tx1"/>
                </a:solidFill>
                <a:latin typeface="Calibri" panose="020F0502020204030204"/>
                <a:sym typeface="+mn-ea"/>
              </a:rPr>
              <a:t>Image level rotation and padding comparison (right)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solidFill>
                <a:schemeClr val="tx1"/>
              </a:solidFill>
              <a:latin typeface="Calibri" panose="020F0502020204030204"/>
              <a:sym typeface="+mn-ea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solidFill>
                <a:schemeClr val="tx1"/>
              </a:solidFill>
              <a:latin typeface="Calibri" panose="020F0502020204030204"/>
              <a:sym typeface="+mn-ea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solidFill>
                <a:schemeClr val="tx1"/>
              </a:solidFill>
              <a:latin typeface="Calibri" panose="020F0502020204030204"/>
              <a:sym typeface="+mn-ea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solidFill>
                <a:schemeClr val="tx1"/>
              </a:solidFill>
              <a:latin typeface="Calibri" panose="020F0502020204030204"/>
              <a:sym typeface="+mn-ea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solidFill>
                <a:schemeClr val="tx1"/>
              </a:solidFill>
              <a:latin typeface="Calibri" panose="020F0502020204030204"/>
              <a:sym typeface="+mn-ea"/>
            </a:endParaRPr>
          </a:p>
          <a:p>
            <a:pPr marL="571500" lvl="1" indent="-571500" algn="l">
              <a:buClrTx/>
              <a:buSzTx/>
              <a:buFont typeface="Wingdings" panose="05000000000000000000" charset="0"/>
              <a:buChar char="Ø"/>
            </a:pPr>
            <a:r>
              <a:rPr lang="en-US" sz="4000" b="1" strike="noStrike" spc="-1" dirty="0">
                <a:solidFill>
                  <a:srgbClr val="0956CB"/>
                </a:solidFill>
                <a:latin typeface="Calibri" panose="020F0502020204030204"/>
                <a:sym typeface="+mn-ea"/>
              </a:rPr>
              <a:t>Results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trike="noStrike" spc="-1" dirty="0">
                <a:solidFill>
                  <a:schemeClr val="tx1"/>
                </a:solidFill>
                <a:latin typeface="Calibri" panose="020F0502020204030204"/>
                <a:sym typeface="+mn-ea"/>
              </a:rPr>
              <a:t>Combining training and validation set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solidFill>
                <a:schemeClr val="tx1"/>
              </a:solidFill>
              <a:latin typeface="Calibri" panose="020F0502020204030204"/>
              <a:sym typeface="+mn-ea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solidFill>
                <a:schemeClr val="tx1"/>
              </a:solidFill>
              <a:latin typeface="Calibri" panose="020F0502020204030204"/>
              <a:sym typeface="+mn-ea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solidFill>
                <a:schemeClr val="tx1"/>
              </a:solidFill>
              <a:latin typeface="Calibri" panose="020F0502020204030204"/>
              <a:sym typeface="+mn-ea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solidFill>
                <a:schemeClr val="tx1"/>
              </a:solidFill>
              <a:latin typeface="Calibri" panose="020F0502020204030204"/>
              <a:sym typeface="+mn-ea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trike="noStrike" spc="-1" dirty="0">
                <a:solidFill>
                  <a:schemeClr val="tx1"/>
                </a:solidFill>
                <a:latin typeface="Calibri" panose="020F0502020204030204"/>
                <a:sym typeface="+mn-ea"/>
              </a:rPr>
              <a:t>Combining </a:t>
            </a:r>
            <a:r>
              <a:rPr lang="en-US" sz="3600" spc="-1" dirty="0">
                <a:latin typeface="Calibri" panose="020F0502020204030204"/>
                <a:sym typeface="+mn-ea"/>
              </a:rPr>
              <a:t>D</a:t>
            </a:r>
            <a:r>
              <a:rPr lang="en-US" sz="3600" strike="noStrike" spc="-1" dirty="0">
                <a:solidFill>
                  <a:schemeClr val="tx1"/>
                </a:solidFill>
                <a:latin typeface="Calibri" panose="020F0502020204030204"/>
                <a:sym typeface="+mn-ea"/>
              </a:rPr>
              <a:t>efect GAN and </a:t>
            </a:r>
            <a:r>
              <a:rPr lang="en-US" sz="3600" spc="-1" dirty="0">
                <a:latin typeface="Calibri" panose="020F0502020204030204"/>
                <a:sym typeface="+mn-ea"/>
              </a:rPr>
              <a:t>D</a:t>
            </a:r>
            <a:r>
              <a:rPr lang="en-US" sz="3600" strike="noStrike" spc="-1" dirty="0">
                <a:solidFill>
                  <a:schemeClr val="tx1"/>
                </a:solidFill>
                <a:latin typeface="Calibri" panose="020F0502020204030204"/>
                <a:sym typeface="+mn-ea"/>
              </a:rPr>
              <a:t>efect ControlNet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solidFill>
                <a:schemeClr val="tx1"/>
              </a:solidFill>
              <a:latin typeface="Calibri" panose="020F0502020204030204"/>
              <a:sym typeface="+mn-ea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solidFill>
                <a:schemeClr val="tx1"/>
              </a:solidFill>
              <a:latin typeface="Calibri" panose="020F0502020204030204"/>
              <a:sym typeface="+mn-ea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solidFill>
                <a:schemeClr val="tx1"/>
              </a:solidFill>
              <a:latin typeface="Calibri" panose="020F0502020204030204"/>
              <a:sym typeface="+mn-ea"/>
            </a:endParaRP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solidFill>
                <a:schemeClr val="tx1"/>
              </a:solidFill>
              <a:latin typeface="Calibri" panose="020F0502020204030204"/>
              <a:sym typeface="+mn-ea"/>
            </a:endParaRPr>
          </a:p>
          <a:p>
            <a:pPr marL="571500" lvl="1" indent="-571500" algn="l">
              <a:buClrTx/>
              <a:buSzTx/>
              <a:buFont typeface="Wingdings" panose="05000000000000000000" charset="0"/>
              <a:buChar char="Ø"/>
            </a:pPr>
            <a:r>
              <a:rPr lang="en-US" sz="4000" b="1" strike="noStrike" spc="-1" dirty="0">
                <a:solidFill>
                  <a:srgbClr val="0956CB"/>
                </a:solidFill>
                <a:latin typeface="Calibri" panose="020F0502020204030204"/>
                <a:sym typeface="+mn-ea"/>
              </a:rPr>
              <a:t>Summary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pc="-1" dirty="0">
                <a:latin typeface="Calibri" panose="020F0502020204030204"/>
                <a:sym typeface="+mn-ea"/>
              </a:rPr>
              <a:t>D</a:t>
            </a:r>
            <a:r>
              <a:rPr lang="en-US" sz="3600" strike="noStrike" spc="-1" dirty="0">
                <a:solidFill>
                  <a:schemeClr val="tx1"/>
                </a:solidFill>
                <a:latin typeface="Calibri" panose="020F0502020204030204"/>
                <a:sym typeface="+mn-ea"/>
              </a:rPr>
              <a:t>efect GAN based on StyleGANv2 is designed for </a:t>
            </a:r>
            <a:r>
              <a:rPr lang="en-US" sz="3600" spc="-1" dirty="0">
                <a:latin typeface="Calibri" panose="020F0502020204030204"/>
                <a:sym typeface="+mn-ea"/>
              </a:rPr>
              <a:t>defect data ensemble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pc="-1" dirty="0">
                <a:latin typeface="Calibri" panose="020F0502020204030204"/>
                <a:sym typeface="+mn-ea"/>
              </a:rPr>
              <a:t>D</a:t>
            </a:r>
            <a:r>
              <a:rPr lang="en-US" sz="3600" strike="noStrike" spc="-1" dirty="0">
                <a:solidFill>
                  <a:schemeClr val="tx1"/>
                </a:solidFill>
                <a:latin typeface="Calibri" panose="020F0502020204030204"/>
                <a:sym typeface="+mn-ea"/>
              </a:rPr>
              <a:t>efect ControlNet based on SD inpainting is designed to </a:t>
            </a:r>
            <a:r>
              <a:rPr lang="en-US" sz="3600" spc="-1" dirty="0">
                <a:latin typeface="Calibri" panose="020F0502020204030204"/>
                <a:sym typeface="+mn-ea"/>
              </a:rPr>
              <a:t>synthesize defect data with masks and prompts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pc="-1" dirty="0">
                <a:latin typeface="Calibri" panose="020F0502020204030204"/>
                <a:sym typeface="+mn-ea"/>
              </a:rPr>
              <a:t>Both models are finetuned from a pre-trained model to avoid overfitting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3600" spc="-1" dirty="0">
                <a:latin typeface="Calibri" panose="020F0502020204030204"/>
                <a:sym typeface="+mn-ea"/>
              </a:rPr>
              <a:t>The data synthesized by two different models are fused together, combined with image-level rotation, padding, cropping and resizing, achieved an </a:t>
            </a:r>
            <a:r>
              <a:rPr lang="en-US" sz="3600" spc="-1" dirty="0" err="1">
                <a:latin typeface="Calibri" panose="020F0502020204030204"/>
                <a:sym typeface="+mn-ea"/>
              </a:rPr>
              <a:t>mAP</a:t>
            </a:r>
            <a:r>
              <a:rPr lang="en-US" sz="3600" spc="-1" dirty="0">
                <a:latin typeface="Calibri" panose="020F0502020204030204"/>
                <a:sym typeface="+mn-ea"/>
              </a:rPr>
              <a:t> of 0.293 on the test set, and ranked 1st on the leaderboard</a:t>
            </a:r>
          </a:p>
          <a:p>
            <a:pPr marL="1028700" lvl="1" indent="-571500" algn="l">
              <a:buClrTx/>
              <a:buSzTx/>
              <a:buFont typeface="Arial" panose="020B0604020202020204" pitchFamily="34" charset="0"/>
              <a:buChar char="•"/>
            </a:pPr>
            <a:endParaRPr lang="en-US" sz="3600" strike="noStrike" spc="-1" dirty="0">
              <a:solidFill>
                <a:schemeClr val="tx1"/>
              </a:solidFill>
              <a:latin typeface="Calibri" panose="020F0502020204030204"/>
              <a:sym typeface="+mn-ea"/>
            </a:endParaRPr>
          </a:p>
        </p:txBody>
      </p:sp>
      <p:pic>
        <p:nvPicPr>
          <p:cNvPr id="8" name="图片 7" descr="先导立导中英文组合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2288540" y="1218565"/>
            <a:ext cx="7734300" cy="9645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06"/>
          <a:stretch>
            <a:fillRect/>
          </a:stretch>
        </p:blipFill>
        <p:spPr>
          <a:xfrm>
            <a:off x="200025" y="748030"/>
            <a:ext cx="2002790" cy="199707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63625" y="7077075"/>
            <a:ext cx="12747625" cy="2619375"/>
            <a:chOff x="1675" y="8885"/>
            <a:chExt cx="20075" cy="4125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1675" y="8898"/>
              <a:ext cx="5278" cy="3290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8"/>
            <a:stretch>
              <a:fillRect/>
            </a:stretch>
          </p:blipFill>
          <p:spPr>
            <a:xfrm>
              <a:off x="6906" y="8893"/>
              <a:ext cx="5278" cy="3291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9"/>
            <a:stretch>
              <a:fillRect/>
            </a:stretch>
          </p:blipFill>
          <p:spPr>
            <a:xfrm>
              <a:off x="12137" y="8885"/>
              <a:ext cx="4842" cy="3294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16932" y="8902"/>
              <a:ext cx="4819" cy="3281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27" name="TextBox 7"/>
            <p:cNvSpPr txBox="1"/>
            <p:nvPr>
              <p:custDataLst>
                <p:tags r:id="rId30"/>
              </p:custDataLst>
            </p:nvPr>
          </p:nvSpPr>
          <p:spPr>
            <a:xfrm>
              <a:off x="2468" y="12188"/>
              <a:ext cx="3585" cy="8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4F4D50"/>
                  </a:solidFill>
                  <a:ea typeface="微软雅黑" panose="020B0503020204020204" charset="-122"/>
                  <a:cs typeface="+mn-lt"/>
                </a:rPr>
                <a:t>Collision: 52</a:t>
              </a:r>
            </a:p>
          </p:txBody>
        </p:sp>
        <p:sp>
          <p:nvSpPr>
            <p:cNvPr id="3" name="TextBox 7"/>
            <p:cNvSpPr txBox="1"/>
            <p:nvPr>
              <p:custDataLst>
                <p:tags r:id="rId31"/>
              </p:custDataLst>
            </p:nvPr>
          </p:nvSpPr>
          <p:spPr>
            <a:xfrm>
              <a:off x="7675" y="12177"/>
              <a:ext cx="3585" cy="8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en-US" altLang="zh-CN" sz="2800" dirty="0">
                  <a:solidFill>
                    <a:srgbClr val="4F4D50"/>
                  </a:solidFill>
                  <a:ea typeface="微软雅黑" panose="020B0503020204020204" charset="-122"/>
                  <a:cs typeface="+mn-lt"/>
                  <a:sym typeface="+mn-ea"/>
                </a:rPr>
                <a:t>Dirty: 43</a:t>
              </a:r>
            </a:p>
          </p:txBody>
        </p:sp>
        <p:sp>
          <p:nvSpPr>
            <p:cNvPr id="4" name="TextBox 7"/>
            <p:cNvSpPr txBox="1"/>
            <p:nvPr>
              <p:custDataLst>
                <p:tags r:id="rId32"/>
              </p:custDataLst>
            </p:nvPr>
          </p:nvSpPr>
          <p:spPr>
            <a:xfrm>
              <a:off x="12675" y="12151"/>
              <a:ext cx="3585" cy="8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en-US" altLang="zh-CN" sz="2800" dirty="0">
                  <a:solidFill>
                    <a:srgbClr val="4F4D50"/>
                  </a:solidFill>
                  <a:ea typeface="微软雅黑" panose="020B0503020204020204" charset="-122"/>
                  <a:cs typeface="+mn-lt"/>
                  <a:sym typeface="+mn-ea"/>
                </a:rPr>
                <a:t>Gap: 194</a:t>
              </a:r>
            </a:p>
          </p:txBody>
        </p:sp>
        <p:sp>
          <p:nvSpPr>
            <p:cNvPr id="5" name="TextBox 7"/>
            <p:cNvSpPr txBox="1"/>
            <p:nvPr>
              <p:custDataLst>
                <p:tags r:id="rId33"/>
              </p:custDataLst>
            </p:nvPr>
          </p:nvSpPr>
          <p:spPr>
            <a:xfrm>
              <a:off x="17552" y="12125"/>
              <a:ext cx="3585" cy="8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en-US" altLang="zh-CN" sz="2800" dirty="0">
                  <a:solidFill>
                    <a:srgbClr val="4F4D50"/>
                  </a:solidFill>
                  <a:ea typeface="微软雅黑" panose="020B0503020204020204" charset="-122"/>
                  <a:cs typeface="+mn-lt"/>
                  <a:sym typeface="+mn-ea"/>
                </a:rPr>
                <a:t>Scratch: 54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1279525" y="15220950"/>
            <a:ext cx="11726545" cy="5330825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2" name="组合 21"/>
          <p:cNvGrpSpPr/>
          <p:nvPr/>
        </p:nvGrpSpPr>
        <p:grpSpPr>
          <a:xfrm>
            <a:off x="15248890" y="6004560"/>
            <a:ext cx="9147810" cy="3722370"/>
            <a:chOff x="24410" y="8709"/>
            <a:chExt cx="21499" cy="8748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2"/>
            <a:stretch>
              <a:fillRect/>
            </a:stretch>
          </p:blipFill>
          <p:spPr>
            <a:xfrm>
              <a:off x="24410" y="8709"/>
              <a:ext cx="21499" cy="6236"/>
            </a:xfrm>
            <a:prstGeom prst="rect">
              <a:avLst/>
            </a:prstGeom>
            <a:effectLst>
              <a:softEdge rad="127000"/>
            </a:effectLst>
          </p:spPr>
        </p:pic>
        <p:grpSp>
          <p:nvGrpSpPr>
            <p:cNvPr id="21" name="组合 20"/>
            <p:cNvGrpSpPr/>
            <p:nvPr/>
          </p:nvGrpSpPr>
          <p:grpSpPr>
            <a:xfrm>
              <a:off x="25035" y="14931"/>
              <a:ext cx="17750" cy="2526"/>
              <a:chOff x="25035" y="15270"/>
              <a:chExt cx="17750" cy="2526"/>
            </a:xfrm>
          </p:grpSpPr>
          <p:sp>
            <p:nvSpPr>
              <p:cNvPr id="482" name="Shape 482"/>
              <p:cNvSpPr/>
              <p:nvPr>
                <p:custDataLst>
                  <p:tags r:id="rId20"/>
                </p:custDataLst>
              </p:nvPr>
            </p:nvSpPr>
            <p:spPr>
              <a:xfrm>
                <a:off x="25035" y="15270"/>
                <a:ext cx="17750" cy="2527"/>
              </a:xfrm>
              <a:prstGeom prst="rect">
                <a:avLst/>
              </a:prstGeom>
              <a:solidFill>
                <a:srgbClr val="E5E5E5"/>
              </a:solidFill>
              <a:ln w="3175">
                <a:miter lim="400000"/>
              </a:ln>
              <a:effectLst>
                <a:softEdge rad="127000"/>
              </a:effectLst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13" name="334E55B0-647D-440b-865C-3EC943EB4CBC-1" descr="wpsoffice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43"/>
              <a:stretch>
                <a:fillRect/>
              </a:stretch>
            </p:blipFill>
            <p:spPr>
              <a:xfrm>
                <a:off x="26171" y="15689"/>
                <a:ext cx="4904" cy="356"/>
              </a:xfrm>
              <a:prstGeom prst="rect">
                <a:avLst/>
              </a:prstGeom>
            </p:spPr>
          </p:pic>
          <p:pic>
            <p:nvPicPr>
              <p:cNvPr id="14" name="334E55B0-647D-440b-865C-3EC943EB4CBC-2" descr="wpsoffice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4"/>
              <a:stretch>
                <a:fillRect/>
              </a:stretch>
            </p:blipFill>
            <p:spPr>
              <a:xfrm>
                <a:off x="26095" y="16450"/>
                <a:ext cx="3389" cy="356"/>
              </a:xfrm>
              <a:prstGeom prst="rect">
                <a:avLst/>
              </a:prstGeom>
            </p:spPr>
          </p:pic>
          <p:pic>
            <p:nvPicPr>
              <p:cNvPr id="17" name="334E55B0-647D-440b-865C-3EC943EB4CBC-3" descr="/private/var/folders/ms/qhxk2pbx1fz456pfkww4s24r0000gn/T/com.kingsoft.wpsoffice.mac/wpsoffice.SbYzdqwpsoffice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45"/>
              <a:stretch>
                <a:fillRect/>
              </a:stretch>
            </p:blipFill>
            <p:spPr>
              <a:xfrm>
                <a:off x="26114" y="17179"/>
                <a:ext cx="6511" cy="338"/>
              </a:xfrm>
              <a:prstGeom prst="rect">
                <a:avLst/>
              </a:prstGeom>
            </p:spPr>
          </p:pic>
          <p:pic>
            <p:nvPicPr>
              <p:cNvPr id="15" name="334E55B0-647D-440b-865C-3EC943EB4CBC-4" descr="/private/var/folders/ms/qhxk2pbx1fz456pfkww4s24r0000gn/T/com.kingsoft.wpsoffice.mac/wpsoffice.QiXFWMwpsoffice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46"/>
              <a:stretch>
                <a:fillRect/>
              </a:stretch>
            </p:blipFill>
            <p:spPr>
              <a:xfrm>
                <a:off x="36708" y="15736"/>
                <a:ext cx="3595" cy="415"/>
              </a:xfrm>
              <a:prstGeom prst="rect">
                <a:avLst/>
              </a:prstGeom>
            </p:spPr>
          </p:pic>
          <p:pic>
            <p:nvPicPr>
              <p:cNvPr id="19" name="334E55B0-647D-440b-865C-3EC943EB4CBC-5" descr="wpsoffice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47"/>
              <a:stretch>
                <a:fillRect/>
              </a:stretch>
            </p:blipFill>
            <p:spPr>
              <a:xfrm>
                <a:off x="36632" y="16688"/>
                <a:ext cx="2174" cy="394"/>
              </a:xfrm>
              <a:prstGeom prst="rect">
                <a:avLst/>
              </a:prstGeom>
            </p:spPr>
          </p:pic>
        </p:grpSp>
      </p:grpSp>
      <p:pic>
        <p:nvPicPr>
          <p:cNvPr id="25" name="图片 24" descr="演示文稿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8"/>
          <a:stretch>
            <a:fillRect/>
          </a:stretch>
        </p:blipFill>
        <p:spPr>
          <a:xfrm>
            <a:off x="15393035" y="11476990"/>
            <a:ext cx="7322185" cy="23710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3" name="图片 22" descr="演示文稿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9"/>
          <a:stretch>
            <a:fillRect/>
          </a:stretch>
        </p:blipFill>
        <p:spPr>
          <a:xfrm>
            <a:off x="15248890" y="14069060"/>
            <a:ext cx="7861300" cy="3629025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35" name="组合 34"/>
          <p:cNvGrpSpPr/>
          <p:nvPr/>
        </p:nvGrpSpPr>
        <p:grpSpPr>
          <a:xfrm>
            <a:off x="15524480" y="18677890"/>
            <a:ext cx="9568815" cy="2068195"/>
            <a:chOff x="47943" y="7639"/>
            <a:chExt cx="15069" cy="3257"/>
          </a:xfrm>
        </p:grpSpPr>
        <p:sp>
          <p:nvSpPr>
            <p:cNvPr id="24" name="流程图: 或者 23"/>
            <p:cNvSpPr/>
            <p:nvPr>
              <p:custDataLst>
                <p:tags r:id="rId13"/>
              </p:custDataLst>
            </p:nvPr>
          </p:nvSpPr>
          <p:spPr>
            <a:xfrm>
              <a:off x="51800" y="8774"/>
              <a:ext cx="540" cy="540"/>
            </a:xfrm>
            <a:prstGeom prst="flowChartOr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0"/>
            <a:stretch>
              <a:fillRect/>
            </a:stretch>
          </p:blipFill>
          <p:spPr>
            <a:xfrm>
              <a:off x="52952" y="7639"/>
              <a:ext cx="3276" cy="3253"/>
            </a:xfrm>
            <a:prstGeom prst="rect">
              <a:avLst/>
            </a:prstGeom>
            <a:effectLst/>
          </p:spPr>
        </p:pic>
        <p:sp>
          <p:nvSpPr>
            <p:cNvPr id="28" name="虚尾箭头 27"/>
            <p:cNvSpPr/>
            <p:nvPr>
              <p:custDataLst>
                <p:tags r:id="rId15"/>
              </p:custDataLst>
            </p:nvPr>
          </p:nvSpPr>
          <p:spPr>
            <a:xfrm>
              <a:off x="57276" y="8867"/>
              <a:ext cx="1900" cy="560"/>
            </a:xfrm>
            <a:prstGeom prst="stripedRightArrow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图片 2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1"/>
            <a:stretch>
              <a:fillRect/>
            </a:stretch>
          </p:blipFill>
          <p:spPr>
            <a:xfrm>
              <a:off x="59736" y="7641"/>
              <a:ext cx="3276" cy="3231"/>
            </a:xfrm>
            <a:prstGeom prst="rect">
              <a:avLst/>
            </a:prstGeom>
            <a:effectLst/>
          </p:spPr>
        </p:pic>
        <p:sp>
          <p:nvSpPr>
            <p:cNvPr id="30" name="文本框 29"/>
            <p:cNvSpPr txBox="1"/>
            <p:nvPr>
              <p:custDataLst>
                <p:tags r:id="rId17"/>
              </p:custDataLst>
            </p:nvPr>
          </p:nvSpPr>
          <p:spPr>
            <a:xfrm>
              <a:off x="56899" y="8095"/>
              <a:ext cx="240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/>
                <a:t>Inpainting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2"/>
            <a:stretch>
              <a:fillRect/>
            </a:stretch>
          </p:blipFill>
          <p:spPr>
            <a:xfrm>
              <a:off x="47943" y="7640"/>
              <a:ext cx="3245" cy="3257"/>
            </a:xfrm>
            <a:prstGeom prst="rect">
              <a:avLst/>
            </a:prstGeom>
            <a:effectLst/>
          </p:spPr>
        </p:pic>
      </p:grpSp>
      <p:pic>
        <p:nvPicPr>
          <p:cNvPr id="33" name="图片 32" descr="synthesis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3"/>
          <a:stretch>
            <a:fillRect/>
          </a:stretch>
        </p:blipFill>
        <p:spPr>
          <a:xfrm>
            <a:off x="24538305" y="6273165"/>
            <a:ext cx="3766185" cy="37553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 descr="diffusion_jpgs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4"/>
          <a:srcRect r="24170"/>
          <a:stretch>
            <a:fillRect/>
          </a:stretch>
        </p:blipFill>
        <p:spPr>
          <a:xfrm>
            <a:off x="24620855" y="13995400"/>
            <a:ext cx="3887470" cy="36804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3" name="图片 4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5"/>
          <a:stretch>
            <a:fillRect/>
          </a:stretch>
        </p:blipFill>
        <p:spPr>
          <a:xfrm>
            <a:off x="30441900" y="5140325"/>
            <a:ext cx="6358890" cy="27819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4" name="图片 4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6"/>
          <a:stretch>
            <a:fillRect/>
          </a:stretch>
        </p:blipFill>
        <p:spPr>
          <a:xfrm>
            <a:off x="36490910" y="5355590"/>
            <a:ext cx="6276975" cy="25063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5" name="图片 4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7"/>
          <a:stretch>
            <a:fillRect/>
          </a:stretch>
        </p:blipFill>
        <p:spPr>
          <a:xfrm>
            <a:off x="31594425" y="9134475"/>
            <a:ext cx="8652510" cy="22675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6" name="图片 4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8"/>
          <a:stretch>
            <a:fillRect/>
          </a:stretch>
        </p:blipFill>
        <p:spPr>
          <a:xfrm>
            <a:off x="33106995" y="11837035"/>
            <a:ext cx="4954905" cy="22352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9b4123c-681b-4d4f-b9eb-3f2477812d00"/>
  <p:tag name="COMMONDATA" val="eyJoZGlkIjoiNjgxMDUxZDVjNDFiMzY3NDk5ODhmNWRhZDI2MmFmO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3600,&quot;width&quot;:823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7467.149606299212,&quot;width&quot;:21127.181102362203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78,&quot;width&quot;:18150}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JIkltZ1NldHRpbmdKc29uIiA6ICJ7XCJkcGlcIjpcIjYwMFwiLFwiZm9ybWF0XCI6XCJQTkdcIixcInRyYW5zcGFyZW50XCI6dHJ1ZSxcImF1dG9cIjpmYWxzZX0iLAoJIkxhdGV4IiA6ICJYRnNnVEY5N01YMDlJRnhzWldaMFhId2dXQzFIS0VWZllTaFlYMkVwTEVWZmN5aFlYM01wS1Z4eWFXZG9kRng4WHpFZ1hGMD0iLAoJIkxhdGV4SW1nQmFzZTY0IiA6ICJpVkJPUncwS0dnb0FBQUFOU1VoRVVnQUFCSzBBQUFCWEJBTUFBQUEwVWF1TkFBQUFNRkJNVkVYLy8vOEFBQUFBQUFBQUFBQUFBQUFBQUFBQUFBQUFBQUFBQUFBQUFBQUFBQUFBQUFBQUFBQUFBQUFBQUFBQUFBQXYzYUI3QUFBQUQzUlNUbE1BemUvZHV6SjJpWm1yVkJCRVppTERXWDVoQUFBQUNYQklXWE1BQUE3RUFBQU94QUdWS3c0YkFBQWJnVWxFUVZSNEFlMWRhNHhreDFXK08rK1pudGZhQmlVeW9tZlhRaVJBNklrWEVGRWllalpCWVBPbkJ4S0pWMkFHSkNkSS9PaVZzTEVSUDNxQVNMRjU5ZGl5VUJKWjZTWUVBZUhIakwyU0pXUTUzY0dJZ0FTYUlZckVRekl6TmdrSkFqUzdNeWJZWHR1WGMrNjlWWFhPdVZXM2JuWDM3QzdLOUkrNWRlcnhuVWVkVzNYcTNOczlVWFRUUGwvYVRsbDladTJtc2ZReitxTyt2NCtueHpBUUwrOTd3SWRwbm52Zm9LTVgzOFZIU2hwYmI1dnByTjFJaFcyOHdZVytsZFRNOGVHdzdJZUNHSDlsV1BZRjQ5dmZXOUJZM0ZSZjQrMlNodGJiWmpyai8wbGxyYi9PWmI2VlZDZVRhUWdaaG9LbzFPOGVnblh4ME5sNHZiaERRZXZWNjd1c1ZkTFFlTnRNcHhLazlpWVQrVllTRTNGL1dQWkRRcng4d2lkd1dISEkrR0gyaGNYYWV3bFNGRWthR20rYjZieGxndnpNZy9mR0YzNGt1M21ubDRuQnFzTzcrSkFRa3pHZlFDTGNrTVZ6OGY0UUNCdkMzeVZkMXErcThjVjczbjMrL1BsTDkxNk1UMm5QZC9sVko3NTQ2Zno1T3k5ZHJCMm5jNTlWM0ZzYnlZWTU5MFNjZkU1U003ZFhqYlZuNHl1R2lLSmYrMkhiNTM3YUpWY1dFT0c2N0Z6UFlkb3F3bVhyL0MvRm1ZMlBjWDV4ZXI4anFWY1ZGK011N2FmS2MvR3lLaVpYU1pmMHE4blU5dGtNTU1TUkVTNi9JcXo3Q1ROZDhZMFI4UDRwUkx2d2lTZnI4WEVYNEtiakxRUGFZbmZRdk9iTEMzMHpJRi9pRUJFWm1RN1RGUzVkcHVQdFBHcXVKbHkyNlhpTm9peHBRZUwwMkdRcU5tay9YVzY5cG90SlFkSWw5OEdQUG5ZNTVYelhKei8rQUVjY0ZlWHlxMzk4N1AwcDY1UGZUbGw5T1NXUDM3WS9QT3N2QU5ZNy9oeHdLcCtOWDRYTEFiazk1K01ibE1IaTVYc3p4cGZTVHkwbCs3U1RLQXVJYUFCZDZpNlBvNnpDWmR1TGR5bkF3aU5QWnVyOFlEZXBYMmlrMmwzNFBkck5sTWZqVFVOQVNkSWwvUXBHVGdDajE5WVoyRWdKbDE4Qms3OUVIYitoRFRHRDVJK05ndm1IQU9pcERPaURzRExNeGNUY3orUWprRDNvYjlJZ2kzK0tjM0ZZSUlnRklsU1hvN0xIdGlEWkt2blQwVHdxRS8reTFxWU4xQ3RkVFlyQ29wcXVyRjdTNWYxcUZ2aXNDZlJSa2tyUXZNWTQzV3orZ1BxZFViQkdCLzIwQnVxOEZ1M0ZKNXFNcXZuUUJ1K3RLNlpIdEFCelFjaGMwUUlScXN0VXZKcUR0VllFeVhaT3hFZUl1QVBLdldXZ2wrTDRWWDBybTJwVmFoSkxZWjJrQzZaVFFhVFhjV0RiNVZVanBZb0VxUU52d3F3ZS94Q2hCaTdpSGZvdFp2Uk0vQUNZVXRNTDFNaFo3UmpJc2E1N1FPSGwrSmlTb215RGlFSjFxYkVBVzNBZ1pKQnNCNVpsRmlmNG1nRWNqMDhPRFpVcmpiRWJMSW9rWFRTZERLd0hiRm5GaUlraVFackFlMS96V3lTenJ5c0hLTFJnYzZYRHFzZHhiTTZZUFJyQ1o5MXlOcGlQODR1YWdiUkJSS0c2SEhCUE51aWlGQ0pieFdiQktUQXlTYXdjV2ZRbkxCZlVmR1Yxa2xiTmx1MkhvRUJ4Snk2MEllODhBRlVrQ05wc1ZXT2VLOVpZOS9NVW5vN2pFN2I0SEFFWEU2cDNTS2lsa01BRzdJd1lSVlZ4TGxJOWs2c05JZ3JWWmR5eVpURXVHUkVpMnl6UlUyTlZRSDJ5dVZYTjBxMjcwRUpkM0ZHQ0xwcE9DaE8xNDdqa2lzeUdsU2FLQk1GQXlNVExIWS9HNVZndTF1TDRidFlWdVdqdm5iVGQwbUFEdHNKRlVhdEFGaXRFRktyTEhGbERtYmlDQ0pGdHczcG5Bb0o1d0RCcjdVSjQ3b2lvU05CRjAwbFFJb3dMek5TeWx0RVFSWUlzZ3NaNllaZ3BsZEx4Q3ZVVHViVUh1V3lwY1JPMld4cHNJSjRZN2drL1U4UHhhb1dJZ25XcEY0VndobCtJYkEzTFdoeEZSNkQvdGdKc2EzdXJHbkVkajFkWWphQ1ZvWHo3SUs2UzF4alFpSWxDUWFyQWZUZGoyQlJiMFdCeVlDcHhUUXdGTGwxVlpidWxMVGJZTUFHWkdxbXZOZ2hvRE5XbEdXOXFTSGNoUkRiN1FocWRBNVBjeURoTTVZd2pXVStKcFZ2UWhkTkpzUEI4dkV6b2tSY0xCZGtCN2xkU2xndGVqVXVKdG1FSkY1dkdlYU9HSlZ4R0c2eHg5Q094ZnRGV0d3UzBoK3JTRXdzRFpXSEtJYkpOS0Z1YjRWaENDQlhxSEhodjNvbzRDZ3Rhc2ZDdFZ4Z1daRFBMcFJrVlZTZ0lIcUpYVWs0bG41aDV4TUxvNnJ0bG53MFR0MVpNMGZSQ0cyd2FFa3RINmdibjFVaFpJYUErVkpmWlVnRldpR3c5RTBZeXNjRW0yWjZiZjk3SE9pWkV4eXp1RnJwd09na1laamY2aEI1NXNWQ1FhZUNlN2pqem8xazFuN0dwczJSaTlTbDk1eEpGMFFicmhJYml4alZPRThvS0FlMmh1aFRuTWhUREVObWFqaFdpQmZwMUU4QTljZGhUWE9oMVQ4d0Vwd3VuazhEMGdDY2hSMThzRkFTamgxVFYvQnNaQTRsU05VdStHVDltVm9aeFMxWTBTUkdZM2tscFoxVlVHTklLQWMzQnVzU1dKS1poazVVczgrT1VyZTRBUkl4bHhDdjFlczZTTUJHbkM2ZVRTTCtuSnBiVWpiUllMRWdIVk1hbHd2SUcyU0JTNEpxUjk0aHhIYlpHRytKbVRKaEFaQ1REam9Oa0hxd2lXQ0d3WjZndURjZnl3cmdHeURicFNrVGlvN29rWGl6MU91R0VXTkk1WFR5ZFJ2U1c3UVkzemNPWGlnWFpBSlczZ01uTHg0ZkRzNHJnUVdCdVJ3UFlDZU5yYmR0Y3RrbjY2c1ZVak9hMlV4d3JCUFlPMWVYQWlPVmtodWxGbmZMd3lEWWpIRUtENHV0UW1JOWJySlY1OVgxQmhLQ2NMcDVPelJKUHg2ZWF2dkk4QU1md0FVTGtTcjJNeGtacVY2bEc4bUdtejBUaXVnbHREU2JySm4xVnlUTFRyVTB6WEpTc0VOZ25WSmNqTlVlQ0FTTURaRnR5emlTQVlEcm5hcW1iRnhKeDYxUUVUaXVaUGVkQlMzcUVZbzZnWEN6SUFtZ005K05WcnNxZ2JQSHc5RlorOElRKzRVQjJLOTlNYlRDVnBRMWZZS2FsWTZ3UVNZZFFYY2JOU2tRWnNIS0liSHZPUk9RQjJHVVRidDZDNUFuaFdoZUhZMFlYVDZkR3dUVGlzcVpPbytBUkJGWVlXQ0txbzFremowQ2JyYndTNTNUdWRkb1dndEFVMGJrMzg4TjVqUlVpN1JLb3kyd3VxdU9ja0FxUnJlV2NTVXlCckVKK3RKOW5ZS25waUdRZW96M1RxZUF3MEwyaWlGTzVlZ1JwZ1FCOXM2QU1KMElEd0hiekVPUDZzZXM1V3doQ1UwUkhsdVdPQTFvaDBpNkJ1c0Q2eHFFdFZJaHNWZWRNNGl5L0VUWFNqSTZGQzY4NkVPc2VvejNUcVpBd3g5OVh4S2xjUFlMZ0VyUFc4YTRTcFVURCtEVGJ4MWovTVpWdGpwWk14c0gwUUJ1b2JhKzFZdXJ0SlN0RTJqVlFGeEJYc2JXemd0b1EyVlNTS2crR3p5NWZtU1d2Sk9XN2tKb05OV1ZaSGFOVm15ZStXZ0tPQlBJVWloNUJrdGVneFlZK3FCU0laUXNoSnJzS2NjL1czak0ycUpnSHRHcUl2Rm9oMGs2aHV0Q1h6eVNiakE2UURVSWFwNXZpUXQ3UjUwb0hMMVc5RlBQYm5OSEtnQjYvMmp2dDlKWG5QQmhoZ0dmYm5KU1NJVmRjTDFZTEI3VEVFcDkwQmh1bzlOV0UvNTYyUXFSTVEzV3BsL0hpMHJMQlp1ZlVIVlFzSCsrTWkwV2YwU1g5cWpXeVNYWHA1Qk9rRGhwdnVRYUgxWU15SHI5bzJQd09obVczOG1MRGtiRW1jbGdoc3ZZNkNMQkYrbnFLSGZWczFOMHZRTFlKa1hlaW9KZ0N3UXhXcVE5OHg1RDFZN1J2T3JPUjFkTk9YL25XSy9IK0xsTW9sS2lCOVhZTEI5WEVVU2ZwRERaSWRzL0t6M1dFUlcxWVZvaXNZeE1FMkxjTnN0ZTFiYXNuN3hvZzI1aGUyVGdFVXVKZDVId0hXZ05uQlVyaUc0dUdMdWxYWUloclpsQ3BVdVhEZitmNkhGb0FmSUwwUUlUaXpjc0NhcTNDYmNqelhOVzZuTUF3L2JHRi9aeVpGU0xyMGdPY0FGMmF0bVNiNUtaRkU3c1Q3d2NVZWJxZWE4TTBtRDRVNTFwRkJUamhJYTFpdEc4NjA0RTRGY3NVbzBRWlh4bHdmR3lSb1U4UVBFbVBKbnVGcDJsOThyTXFBdWVpelZ4REVoVXBoV3dhc0JGV0NOVWpVSmNkcitJaHNoMnAzVnhKUTY5dFVMQlBLd3JLa0ROalhSbnRtODRVZDVEMFZSSURxbm5nVnhYK1VxRjlnbURtejc5S1VFUlhHWU1JMjNIUTlJZHAyamRVVmtJYjNQZm9vNDgrZGhuMjBlTHhNTUlLb1RBRGRka1FCeThGWTY0aHN1MFZvZTJBa3RzR3Q3QUUrUTltSlVZckN4V2ZCd2RKWDgyQytSMmY5MW5rOVFueU1tTHRXZ1lHVi9VQTZGcmhLTWhFOW5NZFRJcW9VbkRXVThPc0VLb3hVSmNqei9KSzAxZCsyUTRLVmo5ODNURytvY1QwWEdGSnZrSzdNTm8zbmVuQXBWSE5LWldEbHoyQ1ZPb2dnbVYzNGlDbHFEMEFXaTNzQ2JmL2VxNEQyaUNybkxHRjlYeUFGU0xyRXFyTGtuZWhEcEd0cFN6TkJVNm9xMmhrN3g2dkJzcWxqZEtLU2ZGNkJWUGhqSFNmSGszVTR4SGthb3p1c0tKVUd1YmFCS0R0UWdDSWZ3NXpIWUMvMnIvbi9BNXVoY2d3UTNWWmNocy9Rd3lScmUwK0JWVHFiNEJ0ZVBZZ1p3ZFRJV051U251bU13TnB1U1BkK1hwcC96WVNXVW9lUWFwdllMQmI4c21WQlo1VXRRRm9rOUQ1SXJ6Z3RwdXJCUnNvVGVjdHk1bm9iNFhJK29UcTR2ZXJFTms2N28wT25qaWpjYnBDRnhkSi9RajdVTm96blJsazFYa1dtMnRvYTd2WWw2c3ZGZ1NlT01QMnJSZU1jcENPWGcwQTZqdmEwbXFyVTRBTlZMUStwelpFTjRvVkl1MGVyTXVTOSt3ZklsdUJYOEVUNXlNd3pwcGJMZFlpd3dsS0sxc1Y3NFBBekJiTlZmN3JuMnJtTG1ZOGc0bGlRVHF3VklEeExOdVRZYlRvU0pmOXJPbVNsQkNITGtjTEQvL3FSMTc4bDg5OTdzV1BmUFNodENzOHdLTWQwa29ZZFMxRG1sSWJZa1piTGxhSXRGOFpYUmppbUhkckNwR3RZWjFLWkRnTHl6aWVUcnp2YW1UUzFVUmNRdW5pNmN3QU1EMnluSlhUeS9QSnBRTlp0TTdOV0s5bThPU3hBMUpzTVNrNFVZZDI2NmVmNjhkQ2lBMHpLUE1YTUM0ZkFoUzF3YXhLZi8xSnJwdXFzRUdrYmFWMFVUREoxZXRYUWJKVjllM0JtQURSQnJVd0JWTDJTUTcxSThTaWRDbS93dlFJVEN6NU5OYVJlT0tlUDFqZnVCbCsxVUpWOGEyemEwUUdXVFR1SVVxYnZHZGQ1SlRoRy9YcTgyYmEwK1lVMUFiajJWR2xrbmMveGNvR2tiYVYwa1hCSkZkSXVERTZSd1RKNXZTcjlFY3dZUVB5Y05QczYySTZLRjNLcjhCSVBDS1pOS3h2aGwrbDMrcjJQYno2RmVVZDRucmhVRnNpS1RSeWg5dktWLzhaeHp5MG0zVzBPUVcxd2RKSzJuSGFuYWkxUVNTRHl1bVNDWkpldk90VmtHeE92MHAvb0tBSmh0aG43SjBFWFord0U2VkwrZFVTOEZJMlQ3ak1HSVBlREw5S3YrTWM5UERLYVl6a2UxYjUrQWcwTk11L0xUaENHeWpRK2NPME5LWUNlZFZncmphSXBIVUFYY1o4Y1h1UWJLNzRLdnVPY3cvMFhEVjZGSlZxb2lPbFMvblZudGc1b3FWc0l3Q3VOOEd2MUhlY082RHllcEdpNWRyYWxuTWwrcXdKVjIySE9iQkJMb1hYZEUrQURRTEZHMFFYcjE4RnllWTZEMmJmY1FiQmxVLzR6RW45Q1B0U1dtRVVuZ2RiOUdaR2hJTVYvSnQ4Ym9KZnFlODRiNERLMjRydjROZW12RXNBQ2lQZkZRMXBjd3F3Z1lyV2RiL2F2aTdLZ2cwQyt3eWlpemQvRlNTYnc2L1VkNXpoS1o4M3ZaOHBLdzl6bEM3bFYxV1prYXhmMFhZOGZiK2FWTC9Ra1gzeFRyTWVzQUIzTnpzUElneEd2bHNhejVZc0J4dVlSVHJ0dWFBM1JqMVNGMndRMERpUUxrdSt2RjJRYkk1OCs4YnhiaXA4SFV5UkZiVTI5b0xNZEZHNmxGOEJKNWErbWlUYmtkdXZSdlgrbGY2T016ekxIY1hoY3dsZ3BLRXc4dTNxU3ZDeXZpYXlBblM0SnVyR1RVUW1XaEpIN2VjcXlmZTFRM1RwK1JhUUlObGF1ZnNENVRUZmNUNEF0RTJMNkxrcWlCMjJhU1dqeS9nVkxvMnJGR0dDdlB2bDlLdFJ2WDlGdnVOY3M2dzBWSzV5WlFpcDQwUFJGWDNOM0tTUXhPbUtEalJGcEpwMlRFU21xdlRWQWdGdGcrbmllNThoVExZZDY5TXc4eDFuVE9lc2FEMEtDdXo5QmVqSGFJZGZWYXA5ZzRnSC9DMUR3czhicUFkbFVPbjBLOWh1WEovOGNhemdINnFRN3ppM0FMQlBCUm1vak9yc2k1RWJMT2FDRzBsMm9Da2lOYmErcGtyUjF6NXc4cFFtc0dDQmdGcWZMam1ZQkxQd2pTbm80WkZ0N3ZIYUJTS2M5VzB1OGgxblJKTTdmaFQ5MlIzSGIrOG4wdWcvNE03TVNveDIrTlVMZENuRUc3eXI0YUJRSjd1aTA2OUc5ZjVWMVNoNUJJS3NVVUVHS3VPRFJvblNaQ2NUV05HdkNHaWFJc3FhcG95UGZ5aSsvbmk4UFhtNXEwZFpJS0RObzBzZUpzSHp2UzlhTE50MGZITC9CK0x2MHBMMTh1Y1BmSUdycnpwWW44TzI0dTk3c243Y1ZYMlNLeXpKZlZyQmFMdGZmWlp0c1h5VHdMZnIxd3llMDY5TWwxSWx1eUQ0SXk5ZFBSNGR2R0R2MGYwOGhVNCtWR3J3azRsWW53RlAyZ0Nxam5UMFB4Mi9laGg5NVpVZWpjRHlFRjVkYkRDb2l1Lzk5a0xaS3ZWWGQ2UG82OFlGck8rMzArODRneTFrbkhBVi84SEhZdHZjNFNnV2U1OWQwcGJwL1B6Zi95WWdiK0xROUxQQk5nbjhsWit1YWlyWUIwMlhVaVdMSU1tNHp1dG1PQVlTdWNPK2FTNWJPbUkvZ0krallIV0p5Um9jMWNYalVGUXpsNzVxcUdpZ1VrME1VcTFUdjhwRFFFYTJVQmNyREVybit6NU9rV3l3OVhZUm83V0tmL0V6bmxNRW56aDNrN2Jreng0WWd5L1hsWG9pK0RRSnE2RW5ISG5OSUVubnB4TVRZKzloZnRWa20wUlVxVkc4VTE2dm5xWU9Edk9kVHhFdzNVb1JZQkM5MUtRRE1LYlFob2VxUmk1eUZUYUFQalBhRTYvR3lZME03cnBzK09jaElvOHVWaGdFYkJqWjVqLzJsR0doU2tXeVJmajJCS3cxRGIzT1Qwamw0YmFxcWxzRSsySTZad1VMK29Ndk9zRG5LM3daazE5RVpMVEZyeTYrNXdHSU9oTWtSRU85WW5LandUK0ZlUzJ0VC82ZXJsOVY2cFRYaUw1RUNEZUd1Q0h4N0xwRmxHcHFuMUdWd2daUTNkU243SHFLQmpja3djaEQrSFN4d2lEL21zRnRTY214dlVpMitkUW5uMUh6bkd4ZnV6aUtmSzVxVmJBU3p6VnZrbGJZb0pLRkNzeTJUcXZIeUpNdnJHZTA0c2Z6N2R5dmdBL1pKQ1pyNmUyWnNUaGR2L28zZnVmMFFCU3lKbEF0UThvYjhzUURNME4zQXRqMTVKTS82RUJzQU14Z2ljdXNQSnM5dm9PVVZOZElrWWZ3NkdLSEFVRFlwQlV1QmdMMEZrL1pGY2dHTzl3MmR0b3hXelRNTFhNUFdNenFiUG5Hb0lBL3N1b2tOemZFNVNtLzdHOVBpTUpvWmNBQ3YwSmxWalZpcGNWWHlWUDFxN2thdTVQQVNxVWZYbW1CTFFWTVNsTGI0alpJMGxjWXBmTWJObm5PWTJ3QWtJdFZiZnVEeklZOGpzMUIrSFN4d3dBcmNJVERUQW5VbjA4NU5QRDVnUW9pR3l3aXl6aDJ3eXg1OExyd1BsYVp6MmZZQnBROG1HZm1pV29KVC9udkJEYkVHWXJSSmZ3S2xkblNVdndpVUZjMGRicHhPeGlJTDA5NElMUWx2NGc4cFlydE9Qcy94bW52OWlzSC9KV0JDV0hweEtHM0NQUWtJR1FMQjl6ZXlkUkJIM3JiU3dpZkxnNFk0TGxnY0RIMDBVNm14T0h6QTM1b1pJdWlYdnFFWXA3ODM5TUd2MWVqbDZTdk5vREpta0tISzRpMmllVGZjSDg4NEh0SnhHaS9YMVdhd0NiQkJlai9ScDdNbVU5eHZYcStDcnpvc2orUEZjVEhVZG1CUGhoQ2JPcVJMOFZyNTNpc01HMm1NdW5GYkFDRy9tc1VaQ1VGZ01XdW01VEdtRE1LQ0s4dURoaEFualc0ZUY4UndSTzJSYklsK1pGdlhVLzY2VDh0SlhrNi9COFFzNnRibytnTFdQRXFxWUFWN3JybHZ5OTNoSDh5MnVOWHp6L3l5U3F5ZWVlakR6Lzg4Q09QMTdITWIrM1Q4cXZLTDkyUk1JdmYyYzlVWEh5d2x0YTgvZEZmcDFvUFV0NERVM1d6Z2Y4Qjh6WVp2MEZoWUdzNTFQUy9VeHVBRlpJdlBJTWsyYXJkVTJISEVkczhLVVFaWFJ3d0lNV1l3Y1VObk4xWEh0blNiNnpHYit0clphQ3dGNytseVdkL0k3WHA4Vk9xNm12dlJ4NWduazk4ZkZmVlZaSCtYVVdwYTAzc3A0ejIrRlVIRUhNZmVpaUZuWnVSaW1ud1ZRcUNxM3Y2V2Myd2trMGdyUnFhSmZ6U1VIeWMzSU9UdnhBZjl5RkhkSTFKVE8vZ2FpYUh2QnltSXc3VXpueEE1Z3VhQ0VRWlhWd3dHR25jMExLQjJMVnRUVUVDWHdxVjBZZXFEd1RiOERtK29taTQwbDhTN0NUTjhFZW5wdXFxaGl5TU8wbmRkeElNS0VMWXQwdHJPQzJuTSswSmZUYVRFbVpJYzUrN0tkeHArZFYwZlBIU3U4OWZ1bGpUNno0a1hyRHF6bnRyTERpaXdwUXZUOElNeGRmdmUrd0RZTko5R0RheHhzYlNOZDFxZ3poV1ptNm81YVREOXBlSVFKVFJ4UVdEQ1kxbExkdFU5UWQ2aG9vaWoyd3dycFZNMzhtaGhxRDdhdFE2dnVjU1dQU2lXUndhOFVXb0FzUEh4K3RxVEhLdWljVi9QNTRTSndoT2UveEtJYnV2cCtWWGJvNmphWm44cmV4K2VZYzJId0hlNHo1Q1duSkYvV2hKbkYwRElCRFRCWVBwcVgzS2RJbjZGVzJ3bC9GL204T0gvSk9wZVJFODJzZXgyaThsR09vTnJiUnBRdDFQV1U5T2Y5UDZGWnhCUG5aSGZNOTkvOG9NcUlneEhtK3Bhc3NWbHZaclNUVThyMlh6WHg0Q2h6dGg4RFMyUy9uMjFpamxMODhuWVNsOS9GVXpEd3Y5dzlNZVgweWlyaXUwZTQ5c3oxalA2VzlpdjZKR2t1VnBjd2FUVFlLRytIdzVxWUtZK3BDMmxZZkFVVTRZU0grenMxbTBzVVc1bENrdmZway91R3FKZzF3WmpDUVRzRUo3TnRrQkFyZnJMZEo4NWxmRUdLWUlpNFFoQ2t2Z1R1bHRQQ08ybC9JUWlPK0VnY2QxUFBlL3Mxa29qN1h4ZzB3ZDl0NkZ0Yit0Y3BJOVZvL2dXZTA2NjhacEpYUkJ2cDJOemhIL1grT3JuQ0s4b3NOU09yeU5VZUFRKzBuRk9KNExwMWROWTJrSUhPS0dPU0poTy9aczkvRnZ1YzlrTlQxamNSOHY5NTh5TlljZnY3NmJsTGs3TG9xd1hkQm5mcVh0eHdweU5sa2pKZUFnMzAzb0hwNnB4cTZadHRJUU9NUU4weGJSVU0xdzhKYU8xQjdhMFhrRUdDTmN3SU1DY2VOVzBtV1dQTTNEMXpsWXhrL1NaMzVsTit1TU1veTkyZFJDd04xUHFPVDUzc2F5YVNrTmdVT2NNQldWSHN1QUozUFBCdzNIWEttandzUU9pOUhhWWd2TGphTVZrSHpiVHVoWkZrRDEyS01lRE52WDZDaGx2ck45a0ZvRm40bkJybGJxbzlhckdwNExtNXRtVEhrSUhPT0NtVll6bEFIUHZHazRlRXQxbFF1b3NSaE4rRUF4ekxqYTZNZVlON1lZaFhteWRZcWpwQjdZci9aTVNvM2lCcGZ0Z2dURGpHeUFzSk1idDUwbWJ1SFIzUXJrdjNkSng5SVFPTVlGMHhPSHQyZkFlMHQvNnRrU004VkJwSzhXNG8ycnZiU1p2QzJUOWEyb2xkQkIyNmNUVnVYTlFtYW1zU2tZbUphd2tsMlFNSXhSOWg3blUrR0dQa28zZ0E2K1REUkpUUThudVczM01ObmlnbW54N0ZYVXZpSkhGdER0NzA4YjlaZE9zNzUxSm1jQkFEVE5uS3duSGZSWGFoTnFXbVN2SkcyZnpwSitWWG51cTErRVRPeW5mdjY1M1dMWlNyVGFCU2t4OEpTNnpJdTQxTWxtS3VuNDBuWE1yMCt3V0xZMEJHSTdZQmJWVHBieFgrUkpiNmRVYWNOR21nNmRrdysrOXJLWTBETThhWjdNOGlnNzVya08xQi94SkhDT3RrOW5TYi9hUzlMNytHZm9COEhlLzJOU3hnUWo3ZE9tYjFNVklYZkE0TS9HMjdQZ1g2MDExckUwQkk2eXc1d1RXUWIvUDlTa0VpekUzd2JrZk9QNklhM0Z3OXdLcnlpaURxNzNvZm12NG0rbm5hcmkrQ0RwSWYwS24xRmVvbzh0S2UrZ3NsMlFJSWpSZGg1bng1OEM3S240NVBINGV6QkN1cHhsZWxUbjBoQTR3QTV6SU5hbjlwb0NMM1Y5SWI1Ky8rWDRlRjkycnJQem9Xemw5SHc5dnV2SmF2d3VXcnRBSHpoQ2c2UWR5MFRKOVlweUdyWjgyL25Wb3BMSXE5bXpkNXg4Q2pyTlAzRWlZcC95RU1qREJsTVJ1L0dDY0RPdmJEOTV1WGJoUjlNQWlmWTk0cWMzMnBRdlR6NTR4L0ZkRDdINm50aElKWDNtVjh4Y2pOZzVHVHBxSEJwaVFweWY5bGkrZ0lrYlJNekY3dzNxTHp2cjcwNW1EWkkrOHl0cE1VTlBpZERHdEpRdURRM1JGdnZWSHg2VzVsM2NzU25pbytMZXNuVkd4QWlTZHYzY3h0aytpSlpzQlp6R3BlVXpla2dJOW9zRkRoYURWVStINUVCeUxOS2ZJalhWa2o3eksyT2JmR2xhdmNLZWJ5cGJNeVRFenZDZTdaSzBSZC9JY25WeTFNOEpwNVEwREZQQjZjRDVkZ2ZyNEdyMWNuajk5ZUNocHphZ0dmTE14QzdGVUJDVFlydXhzeGlzZGtva29FSlFOc1R1TEduQXNrL25MZGdINnpkU3pSb2ppa3hEN09UcU94ZHlhcktEREFYUkd6NHRhSmNLYTNjR05uUkZIQ1lramVqMjZid0ZmdlczV1k3bHB6ZFJyTnZrOC9YRG9RVVpCdUl2aG1mdmxuL3g5OTF0eFMyVlQvTjJTV09yZlRyaHJkaE5QdmFNT3JQQThCYUE3d052RDQ5eWhuQm1BV0tCNXo3LzRSYjhodmNmLytkenBQS3NlR2FCNFN3QWU2RDZiQTZIZERiNnpBTEdBdkMxUmZoYThaM0pONDMvRDBpRlBJNkpQcHNPQUFBQUFFbEZUa1N1UW1DQyIKfQo="/>
    </extobj>
    <extobj name="334E55B0-647D-440b-865C-3EC943EB4CBC-2">
      <extobjdata type="334E55B0-647D-440b-865C-3EC943EB4CBC" data="ewoJIkltZ1NldHRpbmdKc29uIiA6ICJ7XCJkcGlcIjpcIjYwMFwiLFwiZm9ybWF0XCI6XCJQTkdcIixcInRyYW5zcGFyZW50XCI6dHJ1ZSxcImF1dG9cIjp0cnVlfSIsCgkiTGF0ZXgiIDogIlhGc2dURjk3UjMwOUxVUW9SeWhZWDJFc1dGOXpLU2tnWEYwPSIsCgkiTGF0ZXhJbWdCYXNlNjQiIDogImlWQk9SdzBLR2dvQUFBQU5TVWhFVWdBQUF4Z0FBQUJUQkFNQUFBRHVKTHhsQUFBQU1GQk1WRVgvLy84QUFBQUFBQUFBQUFBQUFBQUFBQUFBQUFBQUFBQUFBQUFBQUFBQUFBQUFBQUFBQUFBQUFBQUFBQUFBQUFBdjNhQjdBQUFBRDNSU1RsTUF6ZS9kdXpKMmlabXJWQkJFWmlMRFdYNWhBQUFBQ1hCSVdYTUFBQTdFQUFBT3hBR1ZLdzRiQUFBVFBVbEVRVlI0QWRVZFcyd2pWM1h5Y0Y3T0p0a1dLRlVSM3QwS1JBSGh0QlY4QUdLeUxJSVdKQnpSU2tVSXlhRlNBWWtQNTZObEt4WGhDSkRvOG5LMjRvUDNST0twOHBHMGxTcjRXR3hBb0g0Z2tnK2tDaVN3dTRBQTBTcTdUb0Z1WDVkelp1YmVlODZaR1k5dk5uWjIvYkcrNTl6enVxL3p1RFB4ZXQ1Vi9abDVwNlA1MzI4NU1odzgrZmtkTGxQQ3ZQY3FnaHB2Y1ROMnF0dHhZeGdBOWRpelhLaUVlZS9WQTAyclpUZGpnLys0MFErQ3V1amZ3TVJLbUhWZVJVRGxSVGRqeDFYTGpXRWcxT2YzdHBoY0NiUE9xd1lZVWNMOVJwWi81TjViMVBIM3htZG1jb0VNcC9RU0FRNnRXVkR2WUxvbDdKWFVpUnR2UG5yMDZLMjNuRkRDcHpIR1lRSHZWdXl6ZC8xblVqUUgvMHRCemp3VWNlNUZDOVZZdERUVGF0VUNuaGVvRTdjZVBYcnRyU2ZLM2VVUUh5TnVLVDlQeWZMYnJvSTJMM0taQWk3UW9lOXgwc09BaXRTZXFIMnBKUTJaVkVzUzVYa2ZSdXJqMy9pNnI3b2IwRHVwMWl4Tm5XOHpvcU1WRWhuRWZ5MVBQeTNEcDJJM2FCRHBnaWJWT2hNcjRVK2NPUmxKZU1VM3YzZ1BvendjNE1rejd5bWpRYmM5aUIrWVdxVXVkb1FwMjJwTFlEenZsMEQ0aHA4Q3V2Z0Q5Ung4dGRXR29abFZMNWcyTnA0OEU1Ky92UzlGK0Q4QU0zeTZyOTVoZExtQXN5QmZMSktFUFc4YzdMZ1VuZGRjOWNNZ21BSjczcVFWUFFFQVRpNzVGTXZKQ0hBbmtIMG5wcmtEOXQrTUlndjJhRExFL0FybzFYL05tcUpLOVg2aW8rK21tNkJka1FWSzJQT213WkNsdnJVUG5uQUM3Rmt4YWhCYU1CQTJSZ1FNS0p6TTd4bWk0SkszcllqUExRbFhEWVN3V0VwMURJY0gwSmN0NU5CeUV6U2hGcGxzQ1h2ZUdGaXl3V2dPRjhETjBiRW1QQVdPeW14aFJMZHBiMGczQzU3dGxaWmpTdDFEajlNUjliTHQweTBmbE9nMmZQdnFYUVJ5YWJvSktvdlVROEplazl2bFlzbEFhRWZCZTFQQkZYNDBpdEp0ZVY0ZFhBN2xLSFdWc29sUms4WnlUVmFEUWU5b3dKdEx5alI5T1EwM1FXM2hweVRzYmNMV3k5RTQxTzVkQ0dGVTRZaFNkRDlOaTNEc2VZOG90YmRNT1VBQ0lRcEkrREJVVFNDeExtTWtiYjBNYmMrR202QXg0V0lsN0RYNFlIdXFIa1puV3lrV29USGRiVm5GVlRseGMyV2xickQ5ME1JUVltYTZrTHJya2NTVzhZSElFWmkwM29DYm9CbHlZbEd1aE1GZkVyTjZheDVLYjZDRWs2K1RxZlc4aXR6b0gxS3lYSjJEbVY3VHRvNlRRNkp4SGpnbWN2Nm1SUDV2eWZKYmpvSjg1b0VoV0hFWU45NkZmS1hEbzRDTmZveHBlNVJHZ01SR253WDdseGk5Qi9jS05pVkpuS1NJRmtqTXF0WjRVU2lFNVlCdWdtb2tVVVRCQXNia2JDRkg0VEM3Y2F1dE00WGdDV3hRRzFmaUFyWktlMk8rbXAxb09FbkxURm9NYklLYTFhaDlKTEdZYVF4Wk9EZEJUYkhSQkl4T0w3WXFTOTlROFVmQW5oMm1FYmVMbWRDbWpRWWhFVVlNVXlKcXRxb3RNNHEycVh2RGI4alo5THlJS3lKR2xnKzRDWm9XUVVQQVdHYTA4blVPalVLVUdhQVhIYW5aTGpYYkRFMENINVkwZjk0RzdRbVdpdGxSVEFKZmxQN09YcDVqY0JNMFN3NDVHaVBnSmxobGJUejhsaXd6d0NLZk9GSmZsSHlsdEZ4dzFPNi9NZlZ5NnBod2hTUG5WeFdQR1ZMSnM1R09ncFN3bjhQYjJxaHNmVVB0MlNWcFRxd1lKdnhDM0N5SW5ZWDdjakZoMzVqTm9LcForejRBVG5SK2MrVjNKUGlkRUc2Q0t1SmtjN2lldHJXY3JEbFk0cllvTTBBNkRGZlhCRlBDNjhCV3N2SEVHREp1RjZnaEJtOW9xc0M1QnRENXkzMDg3aWFvYlUwTFRlRnd5WTdVR0hxWWpVQ1dHUjZXcGJvTW5EZkxFdGxZVHA0ajZCaTNaVVpLUklrNE1WYStBQUhKZDN5M0lURTNib0oyUlRiSTRDdS96QWdYUTk4OWJSdUhGVTRLcG9JcE1XSGNsQmxRaFNSbUwwSmcxZ1pTSDBzNVdCa2NHV2czUVdQOEdnMnVhZlhRUUR6V1RBc1phZzREblN3elFqZWxiNmZxM0ZnSU1QWVFXSE5IVEQwM0tXS01wZkhnVU1FOWUwazdRTkxqMkhRU05DMnVDeGlNRVhEVlVmc2d5Wk5sQnQ2QW1GUzF4STJGSGpQdnhLb3g4elJqUk1RWVFsUUgzcFk5UTZUSHNla2tDTWJIeERNWTdrU1RlVG9qSHk2QVpRWW1PZlRqMjhCQTdqbUFBaC9oWDZLVWNYdFVIeVJ2M2lhNWttNFhtSmNDSFl4a3J3UHNKQWhNWnNOajhEeVk1S0I0NEtRcFpRWTZsUGhhRlp3cUhRbytNUmEzSTZHQmhRMXQ1M1pxZjlnYlBtNFdWMFdhemVuYlRaQzhYNkR3OXBWWFpzaHJPOHd4NHEwT1RwWE9FKzdKUllwSXRPczg0Tk4rakpaYUxzVTd0OTBFK2VMbWpjTDFnekhJZVFSWkRHM3gxQTdvY0xCeHlqSE9iNXJBZUhHUEpjVldlaXlXRDl4cmttRS9zSk9nUUYrSnhab29YTHJDeW94RzB2SGdPd254VTlSUm5vdUEvMHFMMzJSQ3l6MXVaR3ZBdlVObzk5MTBFdFFRWjVYQ1lOQ0YvVnBSL09qdnNqNmQvY3Iway9aZ1RJK0xDWElEQ0Fyd3lOakw5VlNOdmZaK0U5aDdPN2xVa1Vta2s2Q2FIa3NzaDhBNG5vV2srUDR3ZUdPYThTR1ZUSCt5WWlxTUQwdUNBMHZjZU1Qc2FuOFZrbUJhYnZJbXdSU0JVTFdzcEhZZ2tqOHh6U1RMNzNBU3RDbnVFQWg4V1dYR2RzWktBRm9HNGZ3UlJSVDQ3R0pGRU04REx0NHcyK1plQkdsd2xkS1NLY3NQZTIzSFFxS0Z1dElTWTBHV0R6b0pxckloZUI2Qjg4cU00bzlQbGJ2WHRkQ2dxY1FKbWk3RGNOSS83OHdmUWlvRmJySmwwVk1GM0dxRWE3TnQxWVNPQzRLWWcxQlN0VGlHUU9lQlBTZmtFT29lVFNkQnUrSXdFeGgzM1ZhMm5uTVZORmgxVjRDa3NaQk5kMkE5dU5tbHNEcmdsaU5rbloyRWJlaFlsTlFNaG9NZmN6SjBDQlI5WUU4Y3d5UmRMc1pOMEx3NGpRU0c4ZlFJZ2ZBS2EvZTd2Ly9GYjB2dzd2eWszcDI1eGwwT1FUUEZ3OEdrNlhjb0dpejYxV0F5MTN0cWc0UFd5U0o0VE9GaUhzdnE3aC92Sm1oZVREaUI2NzFDNEwrVWVuMEhqU3FVbm9mM0dGcllIUEJuMDVRVVJoSEc5TGdBOXdLODlUYWZCdlNzR0NpdEFZbllWaG9lY2FVWDBTZkdPWE1XVVQ5NE4wRms4a1BoQkM3MUtETitwdFRiWTJNbTFZK1M3cU1mUTExcFlINWxTQWEvYjNCOE1TclEwK3Fwb2NkaXdCVWgzaER2TjlPd2FoMEZ6Zk82Rlc3UHpLMG1tRVAzbWxVQng2Rk04c2hhVDNkRzJUTGJUNmZYSkw5aFc5ZFBobVRNTVJaaXFSVm1iUWw2S1BlUjA1LysrSi8vOVBERGYvNzRKKzZMR09EYWlCSlEyd0xJdmxGQWh5TDMwM1lVTkdwOGJxVE13c2t5NDV5eHAwYmZZSVZSOWM3b0RWdFdBME56NnVkRndwRldadXdDMTBaTVUyTFprMitEU2RoZnRmTGpEUThMU2FUVDVoU0d3RTFnV0tQWWZiUmRCZG5KajVSWk9GbG1WSlpqZytDRUwxbmI0RVRUU2JNZGZiZm03VXp4RnEwUDA4cU1ldmdRS05LVFdBeHp4TEVmWHZUVW41Y2krdXpGcUdNWWdpdGl0cm9Sazl1L3JvSmdVeklGRms2VUdRVkRXZUlwV0hDNVZrLzZlcUw0ZC9lMXhMYTBNcU5Nb2l4ZmpFckNkeGIvL2tlVWZwLzJUWm1MTVJIdU5MejFpcGVOR09IVWRCWmtUMEtreDhLNFhiWGhZZCtVTGtuQkw2MVRxemFOMzZiWWcyNmpMeE15TVg0dmFCeVBHVUZhL0FWeW5YdUZmeUxIaHFmbGVORmJoT2dWMmRreS9YMDNuQVdOQ28wVzNwYkd6R3RuRkloMHVIbFlaUWE2a21VOU56eWJhcVFzQnM1dmZLc0lURm5abEg2TE1LREN0UktYYjNkQmR2SWpQUmF1MDIyRW5lMWpFUWtFRXpza1JJM21KSkVSMitYK3U1a3NNOXJVUkw0WU5ibVZRRDJtSk1lTUdWbUxvZDhpckFJMWN3Q0dzOCtHdXlCU1Y0UTZMRndpL2pqczhsY2pLK0RJN0RCN3hyZzdZMzBIQjhCZWwyVkdtVjU1OEFvY2pOU2x1VEVCVTVJMUEyVlU0QVg5cmpTNnhhelUzZ2pwMGRpSG9IbFIybGhZMmxMUUhzRVhuczBiU2JzMU9mRG5HWDRpdThHUTNqSFRVV2M1M1R6MG1hNjRnU25KaGtIQzByUU1ZQnZtTFVJTVNEU2JzeVQ5dGZZaHFNa1RJOC9BK0hiRklsVTdIb2N6R0lTNEp4aXhVZEV3SFBqempKUXlBM1kveVhjMm1WbjRKa0RIV0JNMWNJRzJEQTVTNVEwRG1BWjVpN0NjY3JnTVhXNWpQNExJTFcwbzM4Q1kycTFSbGR2eE50a1Zpd1F4UTBkMlFnNFRsZlhaM3kxRFNwbmhtK3R6VkV3dS93RkM4N2t6UlFwNnBtRzNTUUxnSTI4UjFrRkVDMURzODQ5VGU5OWhpQ3dnVDlETTJmSnhLWWsva3ZIZ1Q5Ymp6WVpiYTROcThtTUhXa2tNWW1LTjBrWHRBMytla1N3endFSzZyazEyRDRCM1MwdkNyQnFOOS9pbkhhdUNBTUNTM1ZpdzZ4SWk3bFFYejZyMXdzbU5KS2ZBNUFpYVZIdTNuMUp2NUV6a3lWN1lZZUI1TU1XZWFkeHFTeUVCakRJUkdibkl3VURKTWlQZ2M4V2ZnWHZRZTBGWUF0dUlPbGh4OGtOaStoWWhia2VlTnNLemd1YzYzdCtlYlNaRUMwMVl4V3dZWElxZ292OGNUTzQveGNrano3eERaZ05YMlpuR0l4TkpoeDJhRWlLTTRvRTFtdndjaEkrcDZjR0FCNjBzajRCOUhaOXhiUkpHSFpvZStiWmcxQ1JlUUZZTE0yRis2VllzaFpOUTh2TVhvN2NnOElZYnFMTythRFJqZzc0Tnd1QWFuL1JpT1U1T29OQWlCak5aQXdVMlpXNFRpREpnbko5WTJEVGlCR05tU3dkZklVVkhiUG9qYW9VTXdwY2lIb3NTTmxqbkJVdjJ4TzB0QytoV2ppQVByM1BoajNFcS9PVEpON2tNWE9HVGZsNW5YZFhrOGRjV0RQUzdJYTRqbjVLTEF5RWJUcjc1d080Uk1RRVR2RFhUajMvYVM4OEpkaFQ5UzZRZkNFUjQ5Q09KVUM2dUdUcFlZbjU4c0NkUDBHeTBLeDRWbFZPWnlFVXhCZ1pEaUszd0FDT09iR0RoRWhJTysrUHpUUUJWUUxmRmJJRHNhSmtpcW1MMThJWDF5RG5FVkZVeEZaNzNWMzVXbXNCQWpnQmNvRVRaUGVqZU1KcTJoZFN3STBjUVNGcEh1azN1N3NDUGJvVHM4VDhHUm9lNWFIcUtkWE9SRUNoMmxBM0pnQnVZSFpHSm1TMHA5UUdoVW14akxOcVdDUWw2S1haMjVtVlFtU256K3c4NEFXeTkyakVFWjdCakJBZEFSQXdMOFhtQzRBSXBaS255a3dEYnljb0ZRUVpHUTlaQ3lmalAzUUN0UmxCSkxKK2hHV3dENjRiWUFsQTBBN3RjcElYNHB4cnJ6SWFHVXE4amlNYXpiVnBtWU1MRG5KSTNCME1MNTBnellSWkVjZ1RZcUZIM05JMUdQaEJ4ejU4cnlJUFNPb3daczEvVnFzTHZJMVF1WURSY3JJR09sWmowR1JpNjJXVythY1c5dy9uYUJBdDJZbFhGbjVSbHdNQ2VPbmN5WWQyM0VyTjQzbE5xYVlUbmdaTjg3T2RLb0lMbUpuajY2STZFbzdVUmlodWxxNGh6dzI5TmNnVjU4SEJidldyWm1LWWIwMVF1SUVQNDNQM2ZETzI0NmNIVHAwL2ZmOVlIZFRiUGhYblkwdHhnM29rYmI3MmxUS09MN2p2QWIyYlA2VE1ud1FUMXRxVDhiYmxEdCtFQjAwWk05eThZYUVISHZRZ0hucmdUOTNyRlQxNFRqbExkMUlwUmMvZWlHdmhjLytBREVhcXBiN3QycVg5ckF3bko5ZnNSaEw4WUI1OVhhMVd4Um5CZVBCa1A0UUJKNVVldnZxOU5BaEdoRzBiQ1JTMXZJTjhOYVl2cWZpVkZVZUl2a2VZcUVPWERuN29zZkN3TTk0MExqRTN2ZEVDaVY0NCtlaWhZWk1hZmVPaHQ3YlBhZE5YQmwzV0p1K3RIVVB6VGU2cTd5c3p4cW1KVGgvRG50QlgwKzRhWXNVUVdBM0s0cDJIQXI5emlRZzhhd29oRlB0MmJ2N3FjcGtLZWNvaUFZSnk2ZU51WlUzQ3dkNEJsZklueEJUYklUTUx2MmQ1OEZIN08xdmhtS0ZzUWRTMmMremp5VlBUR0RaZy8vTmplcDBpMTJZOGdNS0llam1ldncreXA4WkFGcWZVQzYwOENBVnNNL0ZsQWU5aVQxTVBFelBJWWdLb0xudzhIRFQrbG1yWjgyMnhTYzAwMWdWb2tYWjVIRmlOWFNrUndwQndheG45bXBtS2lZa1FrNGFUc21wajhnS2NvU1liaFljcmlxZ2MxUC9PRmE5U050LzBsMVloUkhrTlNhU3dTRXMwTElRUlpOaDR6K3ltU2xNdGllN2RtdzVERXlrWEkxcllvazRScFg5emVGZGxVT2FVQVRXRWJCcXB1M1U1ZjZpWkY5dEtiQ2VMOVFrZ0JCVXlIa1JaSUFHY2RQWUU1K1AxaWRtRXpRUk1CWUpWd2lqUUliS3NFRGRza0xzMEo4cENhVFY3UTVsb0JXeStYeGhMQUdrUURuK0p6Q09GWUp6ZVd1Sy9XSFZ6L0dLc3c4VTlNNUdQbWhGU292aFlKRWt4OGdZQ0gyaFMvbHBWdlM4Q3ZIM296d0VoM1Fvb3h6S29teVNSTU9XN0hRaW5LaHNSbTJCWHhXc0pwNXBYWmdrRm1SOHhLb3g4ZWJvNWZvdWNyN21lNFJvcDVUQnVXejZNWFRJZEgyeGFiM2RyVi9paGdMMlkxUk1pVGNKckFUUmF4NTJtTm1rWStURnlEWFVibGE1NWkreXFISGdKNEt5UUpyNmlxQzVhY3RpMDJ1eFhvV0JYUVlGUFVaVXpNS09GVWVmQ2dZTlYyUUhLMVlhRkRialVkTDVUN0dxOFpreDVwR1VOVGJjWGd2Y2FPYmZmVDhuWEJVcVpCWVZMc0RBbW5TNjZRL0FsZkU5aEtKenNFYkgvMkU4UHFMa2VwRVJXRTRKaVB3Yk55TytwaW1VanNwK21ydFpCc2dtVi9UUWJoWmVKNkg4TEFtbS9IWk1YNnM4eHA5Y0U5VUJLZlhFejBvMmlzcndISGtuYWpjeGRnbEN3UVJWT3NXdWhEYmVPdEVWRzFhMWNVaTNJS0plRU13ZUNhSGdpN2luZXJuUXIxZXhrTVEwTnZpeGlZcDNqV0pTK2ZDSW1mdW9pRit6aEpvSFo1SFoybkUxNFppbFp2UnQremhCeHoybmZGL0JMT0VvdFhQdGY5OE45UC85aFhIL1RPRTdPeUdJYUduM0s3NElCWEFGalpsV05uQUg5TCtyaGFuNFpGcVM5WjJ0S09iZmZWT3FKZUEzU3psWXNkUWk3LzZ3OEpFMUxlTE1CUnhVLzNzM0Q5MDQ5bjQrd0RoSHpIY3pvV3UrKytUSnBRZTJmVm0vRWxqcFBrdisyWWNyOE0rYlc2ZVB0SjFXV0wyR1krQys3OEJOekR3cnRPK25CNTJ1bEJjVGhkeWY4Y3A3Y2RjeUtGNlUzOStEVjczd0tLMllmMlZpMWgyOVZMQWV0ZEo4dkgzN2RzWmNEMXQzQ1lFcWEwVjB0N1J2eC9kN2wyYjE3ZXp3amozeG13U2MxVm1FRXdIcVZxcGxmQ3B1TnFhdFFjcjdNbnhCMkU4MWhuWHV2TWtzYlFFUDVWd21rOFZ6eE8vdjkydVFiWFNaS2FTend3QXYzeXJGWWdZWTIveXI3cmpsbi9jSDVxSTI4U044V1drSEFlL3hYYVB5R2UvT1NhV2VOdkFlVFNENEtnSUpJNkNROUM1MUJrYnRJTG56NDB6aHhNQk81RFV6WkpVendSa1hBMjV4WGVNL2MxUndQLzJYRmtPSGp5bndzVExQeC9SaklqaUZXZHJBUUFBQUFBU1VWT1JLNUNZSUk9Igp9Cg=="/>
    </extobj>
    <extobj name="334E55B0-647D-440b-865C-3EC943EB4CBC-3">
      <extobjdata type="334E55B0-647D-440b-865C-3EC943EB4CBC" data="ewoJIkltZ1NldHRpbmdKc29uIiA6ICJ7XCJkcGlcIjpcIjYwMFwiLFwiZm9ybWF0XCI6XCJQTkdcIixcInRyYW5zcGFyZW50XCI6dHJ1ZSxcImF1dG9cIjp0cnVlfSIsCgkiTGF0ZXgiIDogIlhGc2dURjk3UkgwOUxXeHZaeWhFS0ZncEtTMXNiMmNvTVMxRUtFY29XRjloTEZoZmN5a3BLVnhkIiwKCSJMYXRleEltZ0Jhc2U2NCIgOiAiaVZCT1J3MEtHZ29BQUFBTlNVaEVVZ0FBQmo4QUFBQlRCQU1BQUFBeThnaU9BQUFBTUZCTVZFWC8vLzhBQUFBQUFBQUFBQUFBQUFBQUFBQUFBQUFBQUFBQUFBQUFBQUFBQUFBQUFBQUFBQUFBQUFBQUFBQUFBQUF2M2FCN0FBQUFEM1JTVGxNQXplL2R1ekoyaVptclZCQkVaaUxEV1g1aEFBQUFDWEJJV1hNQUFBN0VBQUFPeEFHVkt3NGJBQUFnQUVsRVFWUjRBZDFkYTJ4bHlWRStzenVlMS9YWXM5a0lKVm5FOWM0azRjMTFka0pnQ2NuMWtvU24wTFVnQWtRVTJZQjRDWUVIRWJRckFib0dnYkliRkR5QklBaXZheDVTZUFqWjdFSVFnZVFha3Z3QUltd2tJRWdSc3JNa0FnblF6SHFXa05uZDBIelZ6K282Zlo0K1kyODRQM3k2cXV2UlhkVmRYZDNuM09NcysvOTNYZmpLNW4xcXdEUDN4YkY0Q2NlMXh3VDk5czR4S2NxcmFhcTZnYW56eXJyQlNKZFZ3ZDFvZmQ1STJmaVM1azFwd2pOY2l1VkxPSzQ5RnVqYzRjR3g2RWtvYWF5Nmlha1QranBCU1pkVndaMG9mYjRJT2ErV0d6ZWxFYzhUVDIxSENpUWNWUjRQTVBudjQ5R1QwTkpVZFNOVEovUjFncEl1cTRJN1VmcDhFVEo2cm5sTEd2SE1EVjRkYVpCd1ZIa3N3R20xY3l4NkVrb2FxMjVrNm9UQ1RsRFNaVlZ3SjBvN0ZETDNOeDk1N041Qjg0V0FtbkJLN1RWdVNVT2VsVnZ4RWlMaHh2ckJjSlF1Wi8xUHQxSFpDVTlhOWN5N1h6YzRmT0YzV3cwL3pEUTFORFhqN0xRb1hWWUZaMzExK2Nvcjdybm5ucXNQWEZaUGQ5cVVGc0xtQm9xdWRoTms4ajljNDJralNzdWpQNi80cFIxZWJjc3h6M2wxU0xZZ1U3eE1FempFWmJXcDRRdnFrbVUwTndsSGxmV0FJM1g1dkxwV1Qwc2pxbHFtUzZ2K1BXdjExMmlGNTI0eHZRMU56VGpMaXhOMStlbzk5OXg3OWZMZzBJd2JpM2hnOEV5S1VicXNDcDd4SXdnRjNwK1U4RHVPdTJCYTAwclBXYlhFK2FhOFk2YjhhN3hlbHdYUGZPQXgyVnBBckJyZThlMVlob1RqMmpyUVVicWNqZTlJU0t0bHVwVHFtUTBZOFBERmo3MU9xUytndm84L0ZTelEyTlNCdGJ3VWZHYlRUWS80WkpKUnVxd0svdDdISGpJU1gvaXV0N3FWTVNuNFdKRC85RWhmcWFkYXFkcFYyNXp2NGlQdi9DcnEyTk9QMGtVK1UrcHpPQUdWOHp3MkFuNzVwaWE5T0NJMnBlNS91d2F6N0c2MWFrdm1KdUdvc2g1d2hDN1BxbWVGam05cWNZNG5SR1JaSGRQbFZXZlpiQi9UNDIza2hmZU8xRHJrS0JiREc1czYxNndDeEVjZTAzNUdlSCtib2ZnSDdUSjErS0s5SklkMFdSVU1JYWNoOGJaWm5wSWlqeFY1VWFrb1ZhcXJ2RGZJcCtNSWFJZHUxc3hTZEZ1UHBTVjRadlVNK1FGUFIxeFBiM3B3VHNXblJoTDJoRTBLYmJ1Y1BTNTNYYk44U0RacFFvNjJ5blE1MVZrMk04SXcyakdTWm9aWWFyZlkvRzF1Nmx5VGloRi9SVlBpazg3VDJUa0N2NzZJWExxc0NvYWM4NUMzVkNUdnVQRklPVm9jUnRFVy9WS3VxV3N3VzBBQ0VtdFRpbWNMeHZqZndEU3YxS2U4NVlGZUUybW9oQU5uL1ZMYkxtZDkwWi9lUm1jVHBNcDBValY2dTRINWNlQjZmVjVkbjFWcTBZRko5MVNZMnZOV0ZuU2FlaERJNE1LZkRaQXNTWmRWd1pRM0tMc0psYkpPQUQ2ajFNMDJhdmZWUVk1dEVvMzF1YjVTOTBVMEtSNHlCbXZBM2VwV0pQY3VzUzJXY0NTL0p0QzJ5eGY1VElhdTNuZXF6aVpJaGVta2FtaEhHSDlxT2ZSNDQ1TXJmTVZ1WWVvZ3E3STBoTk1ZMFZDOWxrR3lLRjFXQldmWk5CWXZCUjR2akh6dlVndU5QY1UyaEk1L29OU0NLK01PMFZISVRmSmd0Q3FXck4wUWFkbEZrV05KbUttclhXelpaZmh0bmV2NHJ4R2F6ckorWHRlNFhHRTZvUnJpejBMNUtsTnpTa0hFcGtPME1iWGpyWEZmZy9JOVR6ZVhHZ3UrRmx1ak9FMnVnaWxYakFkT2tIVUNwWGtsWW5TOU5weG4rYTdqbUlQWnJqdUE3djFZZG9vbjY0R0pwVkY5T2UrRzBSekxNZ2x6ZlRYTExidWNUZGl4eE8vKzlCQU43MnlDVkptT3E5YTk3UFdWK2xMZVg1SVEydGZLMUZ4Y2VYa0tYWXVlNUZRY09EemVGYVRMcW1CS0hsdnRpNTNDVHU4cnF0WEQ0WldFVWJENVpYRUZyWVFkK2Y0bXhhTlQ2ZENDOHpteFd5RXM2bjVMdUlVeFduWjVoZ2RLK0ZCOTdzYzZteUFWcG90VTZ4NC9pU0M3SGZVZExRcUJwcFdwSTNHbEFHM0xnMmNuTXFnSlh1bXlLamdiY3VsQzJMR0RhMUUyV1Z2OUtFUXJ6ME9IRHdjZVFnRnBRUEJabHFWNHN1d0d1UHk2czRIRG1QaTZPOHJhYUFPM0VCTTBoMXAyK1RSZk5IL3E2b3YrRVR2aHJsS3NDdE5GcXFuRE00UGNPUS9zR0FacUsxUFh0eVF0Vjk1VDU0TDcwaEtreTZwZ1NpcHVwa1dkQUhha1JBNVRxdzM1a0FhMnUzREtHM0gzNE1aTmowbnkwSEdZOGlQdlRQNTA3d3cvR0lNc0NYdng5UXZ0dXB6bG8zSjNFNlRDZERuVnV6Z01GeDNtaldsbmFpR3dET3pEYVc0Qlc1TXRrWXpTWlZVd0haSmRra0pPREc2WDdwMFdHeS9kZk1Rd0gxWk1melo0VDVNOFdVYm1jQm5uZnQ3V1BUbnBCTnpDY0VGZkkrWlI3cFVjUGlZYmljb1JWNWhPcXFiM01lUVF3bW5IczA1dU8xTTc3aHIzTFRUZ21xRzdtQTlxUWtDVkMyVTlKWEJXdUpCMEFpQk1IWkxKK3ZxbmJJL211ZmFqOHloQ3c0N2hCQ1BKQTZLQlgzamtlenBhOG9RdFFvU1FzQ1pxOHFkbGwzdFJ1cWdWZGpkQnlrMlhVNDBkaUg4aTY3cU9iaTI2Y2t0VE8vYnFPMVk4bCtwdVZXY2cwbVVWTUozODcxUzM0WGdvV2o0VFdFdE44VW4wR0lUYVArWEJPc2tEb2pIc3NVblUyVzdLMXJzaVZrcFljemI1MDdMTFovdzY1NVYxTjBIS1RTZFZVK3FhRDJzcUhIQzBOTFh2V0dXQkRwbWYwVlN6d2owcFZ1bXlDbmdLNFNreEo0SnIrVXhnR08vR1RkUGh0b1c0RTRnRlljd25lVUJQOXRENXdveDZkY3l1b1hueGVFN0NDWlp5Vk1zdTN5M2FBU1hkVFpCeTAwblYwSnNJVUlPdzFMWTBkYm5kZUMzdG80MW41ZXZybk1xVnBjc3E0RjBuMi9HZjVIMCtaZXJLQnMyd2NlK0pjMmY1WmdQdTZwTThWRWtuT0RvUmUxTDgrc053bmhhUlc4Sk9mdTE3dXk1bksvbFEyZGtFcVRDZFZEMk9Ud2R0ejRkKzI5elcxTFZOU0ltdStaV0UvQUZVVW9SMFdRV003cmxOYVZMY3NTSlhXcVY3NTFJOXlKM2xtN0cvWS91VDVLRTZKTS82Z0hKdWtIdzE5cUxJL1NWc3hkZS90ZXN5bmw3bE5vNmRUWkFLMHduVmVPbUtiZTE4eDBmK1NMMnRxYjJvNmdLTXFETzZKdzhQcW9tbHl5cmdmaXFCck5aeVp5ald3bkZkQXdYemlSUllyd1FIc1JBNmo5aXpxQ1NQcmh1Q2Fqdkxua2piR3RGMW1VdVZNSytyVlc3WDVTd1JTVHFiSUxuSElKbCtSZGFaVHFpbUhmTDFmRmRIL2pGSVcxUG5aUlppYUNPTlE3UGVNQm5VQkp0MFdUbjgvK0V4eUc3cVFRNzhGajhHTVY1ZXRkWks4dWk2ZlJoN0ZiWU9CMTZSZ1llbzVKZUVlVjJkY3J2SElBamJPZUdkVFpCeTAwblZHN0RYUWE0eDJjanNtbEhSMnRSNW9VVVlXdlB3NXZZVGNmQXFvcFl1SzRWcGdieFVKT25ZOGUzU3ZYR3FCemR5ajBIMG9uTE45aW5Kbytzb0lpNWl4N3VUN3YxRUhMUkxPTTFWakczWDViT0piVmRuRTZUY2RFSTE0cTlPU1dVUCs0am81bXB0YWllZ3huMmc5MEg5L0dGYWlsZTZyQlNtRXpJM2FGTENqaFdYZnliUSsvNEhEaC84cUdqRXY3M2c4S3M1cXAvcXdYN3VNWWorYWRpNlpVenk2RHF5eUhNc0FISk5LTytMNVVyQ2dyd0t6SGM1ZTg4dkRLNzgrbmJNT1BmRGc1ZXVNdFNweExhcnN3bFNianFoR3Fkd2xOM2tydUdpUTdVMnRSTlE0ejVHSzNaT2g0T3pVaGJwc2xJWVZpMktsYVZLN2tnbGYveXFGVndZS2ZXQVVyOFJhZnVnVXBmcFY4K3p5eGJ0SGx4RVZKUDgxcEV5MWV0bFBMcU9RdUxUNS8xbUpSSUtZRVhzU0NVczZTdmdYSmV6MzBFd0hLamJCNXh4ZHFRT0I0ZWJXZlloaTUyMzUvNmNxTE1KVW00Nm9YcUZHWlczWm5ETlFVbjM2TW9LVXpzQk5lNVk5TlRTaFAxUW9ZeEh1cXdVbm9ma01tSEhXb2RvNU9NT0tiNHdVQzgveU42am9yVC9ZK3JXWnZhbmFtOXVZTjhFUVpib3BncHJMUmJkQlFaU2taS25kWU5MODVnNlRFbzFZYjlGTkZqM2QxN0ZicEN3bzZ0NWwxM09ma3NkL2xEV1c0dmUrWnJycTYvSWV1TlBaMCs2L0c1WFRGUFMxdGtFS1RlZFVFM1dTcGcvKzNabmdQYW1kaEpxM0dGR2RUc2FKaVZNMG1XbDhPN3o3REhJT3V2WTNNaDhIdU5mRlh1cEN2c3hpazByejJDNEc4Y2dKMkpNdGtqQmFVbWdwOEFSTDY0a2o2bkNwakxRV1JTNzNjMGJBN3lFR1dtZDRyeWZzNGI2NDRvV2lteHU2TmM2UVBzNm9acFJtd00zTDhZaTBTUG1yaVpJaGVsaTFVVHNEM1NwRmJtcnZhbHpvb29SdEpWT1pKMXBCdW15VW5oY1gyNWFXNWZZbFhnMTNyYy9Nc0M3RE90ZXpRZ2JCRnl6aDF0dWdweE9lWWpPTlZZOWt5blF5TGU0Skk4bHAwek1uMUVLRWZRd0pUNGNrM0NPb1J3aHVveG0zNmNaSG1kTlFIamNJZVR1RnlnM1FVYnhVcXRadXBvZ0ZhYUxWZE9PTFY1U2RWdlluL2FtWmtJcWkwTzBZNzJTeWhCSWw1WEMvZWZ2WXhEWS9ycnAwWDdJdURGWU5qVnlCSXVZMnJ0eTcxb0RUODg4ekFKamlPanZHbkNiQmt6eW1DcTh3bDdtY3dpMmRPWW00YWl5R2tDYnRoblYySzFQR0tXYkRqK3kzYWM4NHFaQkRuTExZM2NyU0lYcFl0V1V0ajdyR3BxOHR6ZDFVbHdCa255N1YxQW4wZEpscFhDd3VSUlRDLzZURHhkZGYxZUxQeVlhUld2QmhoLzRkNFdvUFhMeGF0Zm5odk1zMkhwNXRBeDR3Qlltd0IyWWNwTEhrb21mM1Zxc3UySDZITGd5M1NYTTYycVU0eTdEVlV1V2FlQzNVSmdYeHZXVVIxd3kxYWx3MmRVS1VtRzZXRFhjNE5wVTBOdjJwaTRRbUVSUDBZN0ZaRTBlS1YxV0JqT2I1d1ZWWStoRnpxSnJ0WnBkVWtTcERaN24ydEZBRHpDc05BeVdKY01GTjlwWFpHNUVHMW9yYzVyL0RVODJSRk50ZFpMSDF0R1BrSXRQOXZDRGtSMUhTSGNKODdvYTVhakwyU1E4M3BqNFhvMThvRUFIcm1tWnlQeFhjOEs3bWlEVFV0TUoxV1BZeXJRcDF4NkxhRy9xSW9rcFBDMTd6NlVxRWpqcHNqS1lVc2p5L2lVVUJKVGVHMEZFNmxvS1pEVkxlQ2J3VENCZEM2RWFVM3pCVkFRa0xHSU5zdXNXbGNDcmYvdVJPNGhDSzkzYnZFa2V4NzhGd3VzT2tIYzBjby9qSk16cnFzdHhsOUhQLzNVOGEyN1ZaRWpNM0IxZEQ3dEhqZERJcmlZSXVsOWlPcUY2Q0ZzdHV6WW43KzFOblJSWGdNUWdkOWxwQVVWQVM1ZVZ3VEJxSEJDRG1GcWxud2QvK3JxMVUwc0FKOEpRQ09rc0hPRTNmK2k5ZWZFRFhYRyt3d1M1YVpqMzNVemhzakNXNUxzaVlIYUxUcGJrc2Z6Nmc5S2hJVndxeW9pZzF6aEt3cnl1dWh4MW1jN1AvTGpITURVRGJ5V3NGdWlVRVlrZHlrNU9lRmNUcE54MHNXcEtSOTJxbkd1UVFiUTNkWUhBSlBwSmFzaDJzaXFIbEM0cmcrY0x4ZElQOGQxMStNb2Z6V201QXdqa1Q0dGVMSHE4NEFBL0w1Qlh1WkdMNFhESjFJOXpVd0g0b1o4L1RvaitkcE9iTkVrZVMva0VkZHZOUTgvdEMzSjFrYkFuckZPSXVveVpHVTdJVnR5OFFFK2M0L3R1QmNUQ3Y1d1QzOVVFZ2NLYlFqZ2xHdFowc1dwS0ljcFBlYk1qbUZxMG9nVHNvZEhPWUNWa3RrcTZyQVRlRFZtSGtFdHJGcnRlTHFydkJJalp1dTdsOWxrMHhRUzVyU3ZXUWxkQWZNMFFiNFM4eEhOVFpGdnlrQ25RNW5QQjRsSTh0cW8zZkE2RVlhUmF0TC81aVdreEV2YUVkUXBSbHpIQy9hS1pyZGl1WW8weGZZYzR2d0ppK1R6SWllOW9nbFNZTGxhTjFvWG01VnFrRVVjd2RWcGdDdnVFMm1YZVRWRnduSFJaQ1R6Mk51Y0NkTG4zQ1F6SE4vdzVydmUvR1ptVStCZVdPZklPRUJnVG0wNE1RbE1ZbzVpczVxbjVJS1FXTU1pT0laNzRWY1V4bTI4dnJBWlFsNll3NGJyRnBYaHNGVjVUM0FEbHBnVnp0eEpyNW1nckViekxsR0V0ZUk0dE84TnhqdW8ybjdDSkxlTFV3cTBxbnFHckI0VVVHVmVEVkYyYUFyZHVjTEZxVEplU3hWWnpITUhVUm1PZHYvM25xQ1ZzQjF2S1ZPVkNWdC8zTms5SXZCSGkxRzk3QXlYb3VrS3RNYmNqM0ljc0IzbXZYc2NSci94NlB2YTViOG9EWkM2WmhPd3pYSXJIZGdQdmFhUGp1ZlhIZDVMbmdZU1VzQ2VzVStCZHByUncxVE9odFlzRWdFTGZVVVIyYzlQVXg2UFU0THFhSUJXbWkxVWpSWFNUMXJZaWR6dUNxWE95aWhCNFRSRWJDWC9hVjBUbThNR2tCbE1DUTZwTDZoMTN1Ryt4SUQ2dXJUM3d5OUovcHArWmZHamJFdkpuQWhnZi9rREhmL0lOMGRRLzR2YjVPTDRBbCs4Q3BWTlNmWitsa3lrZVEzOGVneFRKQ3RNdTVJUUhGS1pDd29TdDZxa1h5YnVNTU1BU3A3SDEyaUNFSmpUcmt1SEV1SFJHODZLS0o4aGMydTRmZmxQZ1phVUswOFdxeVZLUjlUL3k4UGY4NEwvOC91Ly80VDk5ejhQTFJ1Z1JUTTFhVlY2Y0lKajJJL09WMGt1WEZjTzB4N0kydHhMZnh5UnZzUFFTd1h1ZFZiVXBrdVdUbDgwYkVJdjk4S2RvdXVpVndDbjZmSGFMaGF1UUcvWmRYUFgwK3RNTDhxTldGR0w4R3B6aU1ld2JlTHBDV1Vab0NoTkx4V0pyZXNMS25ucEtyZ2RjZm4ya0R6OXF6MUJUZGl6NXZOOTJZVng2RWI0QXBPK2ZSMUlCdGt4Zk94R1pCYWI1U014TkY2dW1uaTR3S1hSUzZLNGxneitDcVpuZzB1STUybzVpY05RZG9sVXVEUFYwT2dIWjdCb3RCMkRJOW96WnBNRDZnYnlxQlArbUw1dEx3Ympld2VTUzBEQ3NISHE0VDN5T2tZVjhIS0hqWms0MXJCVXlORk5MZlYxMGhDa2VYWGRXRzNrQVdrY3E3ME9oVHNLZ3IrcXBGOG03VEltZGZmUko5V2pDRW03SWFIeExkdjFjaVVjcGtlTXFuQ0FRa2I1V05aLzRzMVZ1dWxnMVRSQnZWQWppWjU5N1J2QVJUQzFhVmdpT0tacGhrQWpQRk5KTGx4WEQ2SzJQVDFyY2pQY0dmdUViNVJsVEh0NEtWWmRWbkIxQ1crSTYvQnpEaFVYS3I5WW9zejBFaG80TzZFQXVXUTBZN201YTlIMHBhTi93eDVJZVJ3YmNkRkNLUjllWkwxZXVnZGI2MTNINGV3Z3ZCaVZoWUt0NjZtWHhMdE51dzUxQzY4Y3RlcXJPczNnKzluTWxIcVZXSEpBK3dIZ05WUGdSOUNaMTNYOFFrVm1nd25TeGF0cURYSXFsdlAvTkV5RC81MDBPZXdSVE94RVZkL09KV0JveW42Nmd0TlhTWmNVd3pCOG5zK2Y4a2FKT05CYUNRb3pJb2lFVGlJNVVnckVYblFCRXBuQ0lSYXNuZFowU1F0Y0crTWs1SnBYa0RzUDhjU0wzMlJZa3VXOGhRdnMxeFNrMCtiWTRBZlkrRURVU0Z1U2xJTzl5aGpZdmVHcEtyYWl2dTh6cllkc0Z2bTFQNmdxRkU4UVIxTHVqR1RjRjVUNHpYYXlhRnJnbFFhMFgwSFdQVExtSEttdVkyc3NvTDVpdktkTHhORXRSeTFpa3k0cGhtRCtXT2UvMkE1Q1A0NHpyUVEyeWdjVUEzWWtTWnV1Nmt6dGxnVlAvVHdMYXNWT1N0R3dwUUh6TkZoUEhKS216L0FFUDBBa2VMYzErVFpIOEhxSzUxV052eGRhTTZlcEF2TXR4bStrczZRQWl4cXdoSVFXTGo1S3NwbTRtU053TUk1cWJMbFpOelZ5eSt2MXRhdHR1RUVjd3RaZFlXbkJmVTV4QXJSc2VwUXhJWCtPaFhBeVArU2FSaE80dkJOR0k0bnNCd2hhYUJ1a2R2RmFZUHBUWkhnSU91Z1RGNUEybmZ6ZmtoZ2tQSk03eTZZeG8zWEZqUi9Xc0w3T0MrNW9pN1RYWldzb282RmlYMmhJdUNZZWE2aEs2NlUxTU9sYzlDeEpDZlM2eEVlSTUyM2JGbzlReWRUTkJxa3dYcTZhOFp0RTMyaGJnRzdiOEg4SFVVbkFhZGw5VGhERjVSRThUYTZ4MFdUSGNsMm5yOEZxUU96VXh6Q0dpTGJ0RGRubGZZL3EyMkhtVi9wYmJLalJoZFhjdkcxSmszYmJLRTQ5cWFTb3R4MjNEaUdPTFpZS0h5RmZjUjVpSEVPRGt4M0l3UVpZaWpJU2p5Z3FBZDVtZlY5RlAzMDJFR0FYbllRRjFzeHI5TzhpSjdtYUNWSmt1VmsxWjc0SnN5VGdLdTBjd3RSU2NoR2ZVRnhvOEhSZzRBeVVwUFZLNnJCaVdJbWY0c09LUFFTQjdwUFJHMld2UmhabUNJL1lQZjdqNTcwRkdMTzVnNU56MG1paE1IUUNDQmZ3eFQ4akhNVmRZWG1pWXlGYWUzUlEyb2hVd3dRT3k4RFhGZlFoWUZSSU1pQlRrT3ErUU1LK3JMUE11VXk4REF3eWdGK3hoU0NVeEFTNVpBc3lWblVCclM5MU1rQ3JUQ2RWb2RIQ1ViVWcvQ3J2dFRaM3JZUkxodjZaSU9RSkxPNUxFR2lsZFZnelRxcjdJQloxbVFSWS9pNGl5akVuaVVXR252d2ZoV1EyR2MyZ1lQSzlQZWJFSStHTWFObGUyQXRiMVpScHRZUWpMTi9nQUV6ekFocThwMHBIWEFqRDVDd2ZRMXpoV3dyeXVzc3k3ak5ETXJOKzNVVzBRanQ3bWcyYXNOcHM1NGQxTWtDclRDZFdqS082WU5zRjJMSkszTjNXdWh5a0UrNW9pYk1WU3V4U3h3VW1YRmNNVXROYTVvRjArQTBWT2xmb0VJQTI3b211SkM2NVJ4bXlsbzZxenEwUTdEdEZTcHh0Nng0eFI2M2JPTEI5SE5rSjgwYldWaXlWODlRRnBnb2UrWE9uRTYvT0EzTHFrVlVEekh0Y2xZVjVYVlk2NmpORHNFOGdNTldZeGg5T1hyWmpkc0d5Z09tcUVwdWhtZ2xTWlRxaGVNMTdqUGFXMkx3WkVLMVBQdldYNDRFNlFVVkppWDFQRW9Na3ZyQmZlTWJqLzEySis2YkppR0VsOUhJbUdiT1pqNFlsMjVVTWU0SnpHRG44UGd0bEsrbTVjSXRtdyszV25JNXRZQUlQY3RZamw0OWswSkY2T1pTTk1KWXNheFhsbWdvZWV0TzA0QVFncWlRV1RhaEZCUFZVS0psemRLK295Z0xCaVl5dHNnR0hZYll6RHRnaSt1WlpUMHMwRXFUS2RVSDBqYnljUmR0dVllbWFrWHR5L25iM3hKYmxPNWhEOUVNZlFGckUvcEpQUFcxLzNPdk54SE05YTVjSlFQdytKMjU2UGZsKzlGQ0NRTFFTSVRtOUNnT1A0cnNxWXJhUnZiWjBFN3JPbERTNHhyUVRGVGFyRWhibHl5WlRvdVhWdWN6UU1sSVlLQXk1NjlTVEJnMTJXVCtEMG14NkpmVENFd2YwSFRqUGRKY3pycXNwUmw1RkNoMzVNWFpZeUNodVRJWE1BTTQ5WDBzMEVxVFJkckJxR1pUc24zUllSZHR1WWVxeCtMcHNiZlVOT3RPK3JML0N2S1pKaUYwRXRRVy80S1F6d2Y0OWptblJaTWJ3U3BiMzBWR3JUYXhhUFFlaVhkTkVRQzRRZGxaQkFYWWVvL2liSlF6QllwenRkV0MxTTVvZUNteUJvK1RWVFM1TkZ6bHlhVWt1dVd0ODNCQ0xQUTI5MWJBYWVYWWp3R2dKYW56VnprTXdVd1UyQXFNc3djSmdnWTNkR2dJS1ZpTXpGSDFGa3d4QWZ2TUpPSmtpMTZXTFZ0TlR1K1Nib3doU283WUJxWWVvLzBydktVN2Q4MzRNMFdacXdvSVpVaVpsSVV6NWhmRHBlNUh6U1pjWHdHdmNKY3ZDQmN3YUpRNURtUGNlQ0V2ekgxWFZWeHB3Z2ZjYTJkdWhvMlRENGRWMkFBVzVhYlNPVzZKek9iYzNRMXZnTXltY3NsaDBueHJudFhLL1BOMkRvZmJ5QUJrNjJsUWF5N0xOUGpxZm9IblVaajY5OGlvVmhhc3U3ZnBBZ1BvWnNZcFJvWENjVHBOcDBRdlZHems3ak9PdzJOM1Z2cUNNKzVoNkxmTE0vTFhZUzJxaC9GUGw1bU51bFQ3UlA1MGJSd2lKZFZneGptTEVKaUE5YmVnOUIrelRPSlJDK2MzdmhJc2Uzd21Nb0xDUEZOemJCcEY1eVV2cCs4K05YVURyUjIzYjFXQ0Y5MmVEQXJVM3NLT2I2WXNKUVlpUjQ4TzM4NjQ0ZWR4Q2srM3VYaUJNU1pqSXFpMUdYY1dyb2wyaU05VVhEUGUrOXNPK3lMcXBZVTJ5M2FQVjBNa0dxVFNkVVB5NmpOcDFzOGxEYTNOUjMyM1Znd3VXTVV5dDZiOGhITE8xY282Q09zMHR0eHNmOTRZNDJsWFJaTVF4NXpNNTRFek9FS0RvSmpZSXNBbGcwRGExWHVydHQ2Vmg1Mm9SeFJJK2JWalJtcHZ1M0tHTTNuMEViNGpoeWorVzRHUlQrT1daZnFTL2lzUDQvVW9KbmJoaDFsMUlORnI4Qzk5UzF3YUlrSENpclMxR1hLYTEwTEdOMWVHREs2UDJtTGxGbzE5N1cwRXJzY28zREJEbDZDS3MyblZCTloxWTdXci85UXpzQkhuYno3cWt5OWNSMmRKL0pvZlNKU3pYSy9qVmVTS2NndXNUYmN0NEV2UzAvbUhTbGRGa2hURXFEelh2amVMRVVqMEhtaFc3ZWprN0tLM3A4VE8wc25Qakp1cXR1SFZnRlU3dkUwV0JoUVVxRURiMkQ0WVA3TDdGOTJoWnR6UEg4bHBYdDZDYlFzZXdBZGw4UmNVTENqTFN5R0hjWmVlQ09ZWUZqWG11Wk1WR3Y2eUltVTlpVzRXQWlQeGN3dG5tU2FBVTB2R0dXVnBoT3F0NFhKNFpqTkpTRlhUcmQyWXNiVVdGcXBBZkc4R3ZNMUhRWXdCdW1KZUxqNXNZNFZqNFIrWk42d3QxbDVzc0tzeHl3MG1XRk1NbGJKem42K2s1QTF4eUErekQyd1c2dW40eTJpK0pVVDVDMUpTUHJjWmR2WURMYzU4VERkTnRVM3I4ZGhaTlJiQ1o5U0J6MnMvVC9CQTQzblFoM2x6d2ZrL1lmd1J4TGpwcmQ5K09nbFVtWWtWWVc0eTRqTjFreUxGdjJvOFFFN1p2UmRsRk4zRnBDMk5OaU9oTnVQb29haEdseHJVVVpVOHAwVWpXU3NrTXpvTFc2YytvYmVkZ0ZycW1wcDI0bVRKaXBhV1ZUQjNHSDV2b2lhTlBpNWROVW9wMmFrREg3OW9oUnVxd0l4amYyUTJyK1h6UWdlTWhFNkxMQjNBamZ5R2Z0a2RZakErZ2RuUlBzR0VFSW9udTZOT1pkbnVnaDlHZnEzVkdRR2pOREVnOHRNRDdBdnZlbldDK05iUG9iOC9UK25ucS9HYW96ckRycDhUWVJzMUhDVEVabE1lNHlEaEZOcTVGV0xYbmU4N3IvdmNrelkrNkFzM0grUzlSNGRxRFVSejFmdTBJTjArVlVZeGlGbFd1dS8zVFdaMkVYeldocTZySExwZmo2QUZPRndXcjY5cjQrVUR6dG1pVkVwSHRlcWM5aWs5ZmFSTG9zQ2IvdmtYZHBjWi8vNk1NUFAveklPNFlrbXVYMWVwUXRXSUg2SnVZbXIrcW1ySFBWOHo0QTJEY1UzaGhGLzNQcTZlWHMyOVJyVDBWQmFwZE41ZDVISG5zSGRlWHdsOTlLSFh2bkM2aGJxL2tXY3A3My9PU0FXTlNoUHlmNXQ2L1NDUFhVTDc5MVcvQU9STUlnWVVGZUNvb3VZM1J1Z2g0akhmOGV5RjhiNmczWnpNYXRnM0JXZ1NyRWp3TlBrV1YvK3NoanJ6ZDllT1c3SHYwSlZ0R2tXTk4wUXJWNWkrY2xWdEVjRGJZVmx5b2FaRU5USXpMZjFJelloKzc1OWlONWlNWis3L3ZJczdnK2Y4ZlN6TDNGV0VDOStORWZjMndZSjBxOXlGRTRySFJaRXA0UXE3eENJSkMvQnNuUXdHaEJjY282dksrcFM3MkoyNDluc3dQMWkxbnZnNUZWTXZyM01rUDFHc29tMW9QbWVSWkg2QlJHWEorM0UwaDlpZk5NSElQZitBOGRSa1l0ZWdja21qSVM5Z3BxRmVJdVozK2xiaTluZnlIZUNrV2lmVVhkMmtNcXo3WmRnRGFaaG1sb2IvdEFWdGQwc1dxMDR1UFEvdkpsYXM2MzlPazA1SncvYk5CTmJHaHFqTFFsellmQ2dTN29QeU9sQnRjRFNOc0RjeTFhcEU3Q0RNcVBZMW9RRWZpdUJUNlVwTXZTTUNVZXVlcytKZ2lUYjQrQlVML093RHRSaEVHRzd2QUc4cEZvWEVIMC80RlkxZThOYi8ySy9wM2Rac0NmWnduNUdSdEdYTit1dk9nZkF5RXJjWjd4NFpXcjk5ejd3T1dRS1l6VVphRHV1WG81U3ErSi9ZeExrSzBzQ1RNVk5ZcWl5OGhHTVAvVnE3WWoxZ3Uvb0I3Y3BEWGpHWWFPMDRMcDRaVlgzR091cTVmOUlzekk2eFRybWk1V1RaTGZTTlorNGFQdlJOdGZRL0RyNlkrL0dwb2F5WlFaZVBHLzdUalRmOVgwa3BlSjBYSDU2aXZnb0lGL0VJTG5MWVM2OTRHQmVwbW5HMVBMbEQvbDBYanBzaXJZQzRzTDAyaiswcUZ2N0xhWXVoUG9QZjJuVnBtZ0N6ODVPUHlhWllZSXhYRVV4MmZ6Q1hrZ0xTaTE0U0ZScDhQdVJrdVdjSUc2SXJUb2N2YTdMMUF2L2RFa01lTEZzNnhpVit5N1dOV2RMaVpVZjlzUXd4RFg0YzhrbERjME5iS0RBeTNsTGhiM05HS2VUWkNFbmhUcW9vbVg5aGNqaGtLNnJBcE95UVZ1Tng1MUF6RXdDcmlPQ1IzbDQvUUZrSjNHaXR2d1FNazBHcVo1dUhFNzZqTEUyeTRjWVBKblZuV0ZkRUtYVWozM3p3OE5EbC81OW9Pa2dtYW1YbkdQZzI3SUlUZGRTb292UmM3cW5RazcwOHk3cktWTHg5SDhSZnhhTDIzSThWYkcrVGd5ayt1TjliZmhnWkkxWVFjSk4yNUhYUVlFMW5WR2V6WnlENnU0ODhYR3FwdVpldGNsc2Z0eTE3dkNEVkM3bjNQL2dKV05VMHVYVmNHY2w1WDcwZnpkNVlldGpPcGtpaUlmUjFpLzJiZ2hiWGlnWk1pUHdoTnc0M2JVWmRpTjk4WTQ2Nm5MMlRWZFk5WE5UTDN2WGpqY2tGbmsxbXE3cm54emJLc3FGOHI2QXFYUnFSVSt6T2FhTUFnQUFBVDBTVVJCVkw5WVFIY1NhSkdQNHoxY3ZuK3QxNkkyUFBTNXF2aHhyb1RyNlc1RE5ZNjJYVmsyaVk2eDJraHN6ZE5VZFROVDc3dklQS1RUckI5aHJkellZVUNONGt6L1BrMFZ6Mmpwc2lxNFFCR0M5RUtvZWxMZDJnN1FpWmRFUHA0YnRuVWFLTzFTaDRkT01PUFVYOEwxcExTaEV0dXU3RWI4MWxFYmtXMTVtcXB1Wm1yN0FJeStXN2lLN1NWckpDOHpkR0h4aGpzWW4vanplOUJLbDFYQkJlSVJwRU5lajljWWx3cm9UZ1I5UXo2ZTJCQ0pUNTFXdGVGQk1oY2JRc0oxRkxlaXdWTXpmN3F2Qlp5TDN6cHFKYlFsVTJQVmpVeTlZbU1RanNDWHN4bTJZUE55clpaUDNENXR3cDhnU1pkVndRV3Fvc2NnWTVjV0ZoQWZEL3FEdDFhdG9nMlJidVRHYlowR1NjUFU0Y0Z4d0hKRUorR284dWpBN09oVlZnaWU0ajBieWV1ZDNLNndzZXBHcG5iUEZlK2luY01aRmhYT2ZUb3lRRFhnM3lZYzhEY1lwY3VxNEFJOVUzY2FqZm9QUks5N0ZERGNjVFIrVjJDdGhXZ2FuZHZSUTBWdWducE5hY1BUY3pISnFwQndQYzMxcWRiOFVvbEY4MXJNSngwYjE5NVJxS25xUnFZK1o5MnNQNGwwaWtXRngyODI3TlJRcld1T015d1pRdVoyT3hKVEJVZkVEQWkvQnVsOVY4NDNqTzc0aWpnZnQrdXQzSUtnRGNPNDE3VmExWUxuckFqakVxNmx0ejRSWG9Kd093MjVCYUZmZkY2dkw2bGJ5c2FxbTVoNnppeU5lSmNFTzRjVjFzY05FU0VxKzdUeHBZYkVmdzZRUU9teUtqaXQ1ZjNmZ3ViOUIvMzd0VSs4ZTZUVXI2YXBqaGVMYUdvbkNFb0hRdmR1aTBlRkxYaHVSSy9mMEE5UDlrUkRPZ1d4YU5vSmdwSjhGVzdXNXVxZGFxd25yTEhxUnFaZUkxL085VCtibmw2TVVMVFhYT05YT1ZaTW5uR0J2WHFTZDVsMG9ZU2QrdWcrZ1dQQzlkUkhvOHFUQWpCUlRZcUZOOURpb3lTMDZCdy9jNnZad2hZOGZiWm5KQzBTcnFtNUxobGVTNktUSEZ4YktoOEJOcUxIWDVyc3VQNDBWZDNJMU9jeG9IdHJ0M0dRdlhPV3ZWZDJxdWtXQkMvWWZqWU1NanQ2Nm9EWlJicXNDbWFzb1lpeDZLLzczNzRkS2s2eU5IR3Z1Ty9uM2lCRXM0YjhvS0ptTXh2elhIU2ZnYlVLSkZ4VGIyMHlrMmFBSENjNjRRVTh4MzYzVGJFZGZJejN4cW9ibVhwTlBkZy8zRUhRZTlvK3lOQTkyMWhxM01FUHFLZSs3aUYxeUZkNTZiSXF1TEhPazJQWXQ3K2IvV09sdmlIZmlodmllQ2xQa2NjMDVwbUtNQzdodklxallUQXZkRmQ3by94dmh1bWhaZk9UaWFPMXgzTTNWdDNJMUwzdkdEeTRDVjEvUGZneXJ6RzcyRGpEQXUrM1BqUzRQMzdmVmJxc0NnNE5lTjZYVHFuUC9Wdjg1UEIzVlBSekl0ZnNDK3JWcmxqNzNwaG54QTRkU1l1RWEydXVTOWcvL0hHczMrL0ZnYzVtZ21YcjVKN2VObFhkMk5TNTd1NTJFdzJreTZyZ1hEdWV4NGd4WGpxN2l0VHZKY2sycm9udFFaSklJQnZ5bkJNNWpZU0Y5QTVBUEs1VlY0WTRuZGhNQ1R2ampyaFNsWGNXMTFoMVExUG5XLytiQjNsY2M0eDBXUlhjWE1OSmNyejdvUWZVbGEvOWczUVR6clk0OVd6SVkvNS9ZVkF2NFZEVFdlbkNXKzdGYStSdks5Z0dqbTkzcHFpcG9LYXFHNXE2YVhQcTBrdVhWY0YxNVg0bTBJM0Z3OE02Ylc3RWMwRk1RUW5YVWRndHpWbjU4TEJiOFdYU0dxdHVaT295elVlcGt5NnJnbytpNjNuSGU2YkZNNGxHUEN2aW9FekNKMkNSdGNaSG41MDFzcW5xUnFidXJKVkNrSFJaRlN6WVA4UEJyUmJidUFZOFBmdEl3bGxKd2c1L25QY0xMYzd1T21wZlk5VU5UTjFSRTNOaXBNdXE0SnlBejJ6RTNNODFiMzhEbnQ1dnhPSWxITmNlRS9UdkI4ZWtLSyttcWVvR3BzNHI2d1lqWFZZQy94ODh1QmpYZTZiQ2ZBQUFBQUJKUlU1RXJrSmdnZz09Igp9Cg=="/>
    </extobj>
    <extobj name="334E55B0-647D-440b-865C-3EC943EB4CBC-4">
      <extobjdata type="334E55B0-647D-440b-865C-3EC943EB4CBC" data="ewoJIkltZ1NldHRpbmdKc29uIiA6ICJ7XCJkcGlcIjpcIjYwMFwiLFwiZm9ybWF0XCI6XCJQTkdcIixcInRyYW5zcGFyZW50XCI6dHJ1ZSxcImF1dG9cIjpmYWxzZX0iLAoJIkxhdGV4IiA6ICJYRnNnVEY5N1hIUm9aWFJoZlNoSEtUMWNiR0Z0WW1SaFh6Rk1YM3N4ZlN0TVgwY2dYRjA9IiwKCSJMYXRleEltZ0Jhc2U2NCIgOiAiaVZCT1J3MEtHZ29BQUFBTlNVaEVVZ0FBQXM4QUFBQlRCQU1BQUFDU1ovZVZBQUFBTUZCTVZFWC8vLzhBQUFBQUFBQUFBQUFBQUFBQUFBQUFBQUFBQUFBQUFBQUFBQUFBQUFBQUFBQUFBQUFBQUFBQUFBQUFBQUF2M2FCN0FBQUFEM1JTVGxNQXplL2R1ekoyaVptclZCQkVaaUxEV1g1aEFBQUFDWEJJV1hNQUFBN0VBQUFPeEFHVkt3NGJBQUFQM2tsRVFWUjRBZTFkWFlna1Z4V3UrZW1abnUyZG1RMXNpSnFISGpjUWlBbzl5Y1lYTmZTRytLbzlpS2o0MTB2QStDRFM0OU1HQkhzUnhFVFFIaVVJVWFRSFJFTUMwbU5lL0FsSkR3cjZJdlk4YVY1azJrVWhZbVNTM2pYSkpwcnJPVlYxYjUxemY2cE8xVXhBWmVwaDZ0NXp6ODg5WDkxNzdybTNhbnVqcVBMMXczMko2TFVEQ2RjcFR4aUIrbXdhYnN4YUZtNWs1ZE5TRlFTRy94UkpOZHEzaS9oT21RSUlMS3I5UUl0RnZuWjl6NktjVnNzZzBQeTNqN3YyeEFPdDJmblBwVTFmd250TnZkL0hXWW4ya2RuYjlpc0ovdmNJTmRXRk8rNis1WlpiTHQ1elFVbWk2b3JhOW5UK3laYUtyL3ZpdHZyMStEWjYyY05aamZSbjBPNno2OU5XMWlPZmpueGFGUXUxQktEa2I0SlB2cEcrNTJuVUJpQS9lL3VqRHlqMUxwVHV2eGJyV0ZZNyticEt0UDVNcVpkbGthaTBSeVY2a2JCV3MvRDVSKzlQVUQ3LytOZjF6TTh4ZlZhOTRiU2ViUUxNMzBBWWZ0bFJWNk5vVmIyZThMUmZjWGdyRS9wS25aTUpsL1JJcHBSeFZiV3dDRWpmM0dLcWdwV24xWUhkVnV1QStINUNyYlZ2UnRGSVA0d2pKZFJxcS9UVTU1VjYxVVAyazhwNDVOZFFSSzFrWVFXQXZsU2tPVzF2dW5FWDRzYk5xUlpmVVR0bmxkcE1xa3U2b0Z1UGNWK0NUb3JGeTNna1Zzb1lLMWxZQUI5Mm1acGdaVlc5YWJmOUNxSW5HYmlEVjdvSzQwZDh0ZVNETUpVSTNoclFTV2N5aGJoTGVCUlNVVUN2WkdFTVBoVG8xYzFqZzZHbUxJUHdaVjJCKzV5Q0JHUTNKUnllWU93WWlvTjBGSlh3aUhTOVRMR1NoUkdNU2FHUm9kcmpuSTJtVXUrbHBEVUZsMlpha0M1Z1ZFT2dQRkU2OUFjWUNMbUVSMFNxVExHU2hZRjRuYW1wSkhITHVuVE5TYnRBbTBrVHorajhJeE9vWElMVlVKekV5RDF5dTdQNkxaZm1VaXBaYUN2MUwxZVZqN0pvRDZwYXkxbEhqeFI1R3UyWlQwMGxHc1FvOHdDTEZNZzljalYxUFJzRmw2dUtCVnhtWG5KVitTaGRPMFJQbExPZG5GTmtHUGRZL1BhcEZOTndtekNWY1pmd3lGVTRranpPU2hiT2dBZm5YSU0rU3NkYTNOQjVXeFR5c0RlTTdGaHRtUEp4QzIzeExyeUVSMjZuRGlXVHNKS0ZPcUMxN1JyMFVCcjI1SVVJUGR1ekdBSDhUVU5hSWFQYkVDc1dla3I2MU9RZWVib2lBcnFTQlV3Sjl6MFdYZEtTdFRsclFJUjJvN3NpOGVXc09KOXhyZGtVQ1A2dU1ac3Byc3M5OG9pTGdLNWtZUXhBZXd4NlNBdldkZ1hDc1djdXRFd2FEU3JFY2RWanppS0JOVHZuc1RoMFZlNlJsaUIzRWRDVkxNQ0NKa3lqdTFaQTduc1RnYlpKbzZIN0hjK1RJRjZWS2E3Q1k1WHh5ejN5NkJNQlhja0N3Q1hjS1E4NGFuQ29vVHl2dFRwMDJUNGtBZHZqVlJrU3J2UzdJZ0c1Ung1MUlxQXJXV2lLWTU4VnkyRUw0VHR4N3RBSmZ1UjdGQjczSktTTzE1eEhVdTZSUjFnRWRCVUw4cFFRUmpEcjJBQ0FuakpLWE9tOFRtZ0w4dTBja2ZJWFJ6Ung5TFBFVkxsSFBpVVNvQ3Rad0FCZzU4SytEa1RSTW8vbGVLcEJCNjhXYW1acGRCU3RPQnNhelZiK3ZxNlU5MzJsclVudWtTMkpkUW5RbFN6Zzhac3NqWjdqc1J6UHZpbW11dGZ0TEkzR3R5MThGbWltS25jNEF4WnRqK1VlK1hvaEFicVNCY3pSOW4wV0hkbzYzMzEwUVhESFlZcWlGbjFzc0gzWjh2QlVJdUU0MmhOSXlqM3lLWk1BWGNrQ1RFamhvSnZ3aGEwRGdqNFFQOG02WCtLNG5zbjVLaTErOU8xalFacmNJNThHQ2RDVkxFekVhWFNmblQxaGlLYUpuSy9UUUd0N1IzMkF1WUE4b0x2N01LL2NJNThPQ2RDVkxQVEZhWFNINWNRWXB3UnIwMUI2UU9GejJxSjFsYlUxdGRyVHF0d2puN3dFNkVvV211STB1c1ZlNFdJVzdWc0xyYzRQMkRTd0drdFd3YVJrYXlYM3lHZGZBblFsQzREWFN6NkRMbzJlRmtVUlRCOUpXdGp6RGNMR3AzOFh1cWF1WFVPQlNTUTV3NVI3WkRTVGdnVG9LaGJrS1NFRTVjdWtRMzJ3dGszcWdlTElkK1QyTk1nR3JyelhWYmdzK0paZmJscnVFWmRMYXdLZ0sxbVFwNFNnL29CMHJTM3lPdXI2QWpuT2hzQ1ZteW0zK2FRaXZTRkZ1VWRFS0NzS2dLNWtJVGNsZkxKOTc3N3BBdXc5c2txRXUxQkpXbmprQzZzcnJRRE1TbjNBMlBNVWVrcXd0T1o2NUZGcWtRUkFGMWxvNEtlMXQrMmo0dm81clg0ZFhON1RGZXYrYTNWdkd6N3hTaTk0am1UZTR2UVJaSGVRMUdZYXRLYks5NEZrNGM3elNHQlpBSFNCaFdjNzhUQ2FYUVpyQXdQMEpKeEdMOE8zb2N0WnBnR3ZiNlpaUi9FVExRbUU2L3lBSkZOUW9ZUXZrQ3liUDNWZnV1UjRGSG5ZN1g0SWdNNnpFRVVmaFNYN0I3OS83amZOMlJiQXQ2MzE5OE1wMHhBLzJXK2FYQm1PR3FDdUwzUTZiK0hTZkNjSjlHQUdSclhpK0g3Vzg4RnFqa2MrZHFZUEtnS2djeXhFMGQrVXVuT0tTbXZOMTZPZTJzY2lYczNnYkZ5SnY5Z2ZtWVNLQTQxSFN1NW9TblRTdit1aUFFTWxndVc2dWgyTTdwTDJNeDNQd3c1NzVHVW42dUtpQU9pd2hTajZ1Vkx2UzFVdXF4K1RjUUZkRDJ3N2huRklIcHRVQTZBbEl4b1hCQ2I0eHlzUGZmRlBUejMxa3o4OGRHV0xkSDVlbVNkRnFKV0tnK3Q3RVAwdWFkbkdpOCszZkxQSzdsaktIMktIWnBiV0QyWTB4WjlxYS9RZXNJQXM4RVZSTnM5N0pDeTdLZUd6cWNyVlJHTGU3RW9BV21JTjN3TnZrRHArNHFHdlM0Uitja0RYWWVzeklrOTNDS3Z4a0xpVkdnMTVGR0JIcVpKcGZjZ0NxdXFwNjlrd2c2RnBkckp1U3RoSkdZK1NrNDA1czI5MGdkNUUxZW1GSDRmcDYwQVQ0UTRQaE5TT1V4eEF2RnNuUS9nN2QzeDNxK3NDSGZJb3dJNDltdWlPdTNkZldoK3lBSm9ndkY1Q2pja0ZHeXdUWFoyVXNLWnhhU2R4Zk5HY2pYS2dNVWFmMHhxVCszT2ZHUUx4MVU4eDZvbU42RHJ1Zk1BUjlzYmVBM1RZb3doMlQ5bThKcjBzbWRibldHanlyR2hvUm1sOGRydEhiRWIxTkgvUzc2MFd6V2svajlIZ01uMTRpUW9ZY09vcTFSWkY4eWUxR0E1UU04N2FLVEhnUVE3NzRQVUl4RHpzUkZsU0xGNE13eFlBb2gycWNKU05SWmcxZk51eG5nNzJjUXJ3bkJrRVBPdkE5TzRTVllybHNZVURrRTRLNkhyeUdxdkZEMWc4eUFVOWdzNTQyTEhiN0NvR09teGh5T2NiNExHdGRmZnRGNnlIRzBuVElEMThuamZ4bkFPTkc1Wk5yVVhmb1F0MmpuRlNlWFRhSCtndnRlcEJMdWdSZE5MRHJydHU3c1ZBQnkxQThIN1Q2TUhDUEV1ajZkY0I4RVlrZVFibXFDN2JRdk9kSVU3aURhWVZLazRYOEwyU2J6MnhCUXZyZFpYOFUvOHUvMmJIZzF5VGZqYU1lbE9Qc09oaFJ6Szdpb0VPV29CeGRzQjBMV1JCVEpGOENYbHE2WGtHRE45cExETTJueFRBODlxUFNja2ZrSHlKVk9PaTB3V01KbW5RWjd5bHo2TUg2Wm9NU1F6OXhNR0RYTWdqdE85aFo5M0NTakhRUVF0dEt3eEhjMmJscm9FUW5ZclJZaHF4eHpyYWRFM29nRytDZDBtM092WThnVGE3QzBEeW50NlZURnpoRUV6YmhvaEZnNU9MWE5BajdMckxqbFIrRlFJZHRBQWprVWVIYU00TUNveTBWNm1oU1pyLzlEQ1p3cXRuRmtNd1FDZEd6MzFsNkhRQjVDZGFVYXd0L1FOekxIVDVBODFBUDI0OG5kM1BWTG5JQlQxQ0laYzlVNlZMaFVBSExSeFpneFppdEVtak1SdmUxU2J3M240anFiVjFXQithcHdRK2JoTldVR3VENG5RQjJMMXZXRW9tcmppZ2QxTFR6YXdJRkJlNW9FY283N0tuV3NtdEVPaWdoUTRmaWFCejZhcFd2QTVBNytrS3RxUXBHNHpOallUY3pqWTNmUEJqSWswa3NlaDBBV2plZDRhV1hHRjFvQU1aaEZDMk5MakloVHlLYmJqc3J1bENvRU1XSUgrZ1VZMXI3bHBwOUNRZDN6Q0Vyc2FjTUl6VE1RNmpQVXUvb1ExZjRORlFBcVF4a09oalF3MG44UlljZXZOdTFJVVgyQ0NCMEVXdUcvQW9GbmJaWXpMN1V3aDB5QUwwMG9Sa3BoRXJQZDRJLzFZaVlZSEZmVGN1UVJhM2taRHdvM0pUUk5LQU5DVXNmY3RKcFBLUFFSSytzbi9CMHBhV2dZbEVJcGFMWE1paldONWwxMnF6ZXlIUUlRdnpiQWhrQ3VOU2h6ZGUwN2tZakJ0ejdXaVpYamE0a1FTcGd6bWJpbG53bjdRNHo3VEZGMXV0cTh3ZGhrbzJpUEhmUTJXenhrVXU1RkZzMEdWMysxRUlkTWhDbHdVMVN6SDAya1NHK0RBMVhTWkhCbVlTSDdybWZDbldBbkdjSmdCSmlNNFFTU3hCNk5tMWJKYXVEcFM2bkFtMVNJODhxMXZJbzFqQmlRQWRzdER6bkVub2J1UDJibE5Yb2tiZkJJTytldTJaK0RvaXMzYmR5dFFPK1M0dEFuSDYyR0s5OERTbXhrQzFnaFg3QnZUVTBFRXU2RkZzMjJIMzlLaG9SQWN0RE5sNDRKb3hjN2hxU0E5Q2JUdXBOZlZrSGFsc0pWM1VnU1dWQUFUZy9hTzU2dXBEOUxFbDlGVWliempMRlJpeW1LS3BONDBDQjdtZ1I3R0l3MjRVWllVaW9JTVdtdUhKMitnQnRKZFRHLy9vUUVVdk9zYVpJWW5EeXpab0lKNmQ3NjQxYjBSTjh0Z1N0U3ZXdzhrY2twWmd2OFYrMXcxT2c3T2x3VVl1N0ZGc3ptYjM5YUVBNkxDRnRrR1BxMzMyNGNlYkNPMWRqMXk1Y3VYaGJ3TWJYUHJJMU1TUUZoaytNR21tVEFmT29uZWtsTFVoN0NtNlBHaEQwN3dWYnBpOHFESXhEejFoaDlVd20yUU11VnlQWW1IR0hyQ2VCM1N1aFJaWnBXRjBYTGpqNGowdERLVkRCTmErMGdFS1M5aWx1QjhRWXM5bEhYTG14bDlBL3M0NGVueXNxZDZEUnhJWmMxTHFPbEhiNWlpcTk2MGxOd0tIMGdCbmJmV0d0amRZejZZY0dEb3UwTGtXMm1RREIwQW4xMllVZlZXWDZmMzJ4RzNBTi9FRkJBNHlKSERROGdzK0ZsSHEvQ09QdFpXNkQxcyt5SnN4VVQ5bmswcldEKzA1UVljNFF5N1BvOFFvWXcvMEkyOUU1MXBvRXFEaHpmcUxIYVZ1M1FzWTBXU0lDYnR4ZVlGTVV6d2cydEFjK3Y0SmdCaXYyZGMwaGQ4NzlFSHhKbUZ0K1FKNTFDaFRlK3ppclZwV2dwem1oYnVFUFE5b29zb3REaG5ROFdIQjFPWGlGSWlEV3pIbGlFMjkrZXpjdy9DdlBYOS9hM2J2TjZlR3dBb1FnNG9lS3VNdlc1RWdSM1JLMkNzRDNiT1dzS0ZaOFVnUHJLSlo5Z1pzREMrWFRpR1czSzJpWmVwNFZRbHl4SUtFdlRMUVIzcDBwZ1piSkRzaWZXQkZpTkhKUUdRaEdqL1ZaV3pGbFFXK21Td1dLTWtoUVk2b2xMQlhCaHJPaDdhSkxmcFJCeUh6b2taMHlScjl3N0w3NmFOanI0VzhZM1pOZ2h5UmtiQWY2aFNYeUltS2NCcS9TUmpoYzNMSTdZcXVkT2lPclFGWkdqZjh1dWl0dkNUSUVmc1M5b2w1ejBjRVJjVVdRd3NPNXludUFRM05KSFFNekw0eDRhc3pWUUZaUW03UUkwMUNQN0dpQkRsaVRNSStGLzlnTUJFU0YwZHMvcThyWjV2czBkU0w5NEMxN01WR3dsTVd1T1dTRDhiVGszeVNCRG1pb1NRN2taUVU0ZXlIQkdsSVFuYUxwWTdpOUhmQitVM3p2ajRNS1ZhQkhHTm5oeU9URTNOTldQcFpLRmFTdlZDZnhkQWhlUVkvTjdjWXMrcGlQT3pqVC80eklwUVd5aUhYZjJ1emFOeDQzbVQ5SzZpVVpDL1E1alJEV1A1K1NtejBiN0JBNHZDbWhEVmNNZXZPZ0lhUEROTTNBeUZCUmwremQ4K3M5YmlWeGpOLy9TM3NTYi8zMldmMkpLcEtza3RVT2p3UUxyNGNFeHNQcWdQMlN6d09xeWIwYmtTTnB1ZkgzZ2ZaeVpsbURkL24zdExrYm9KYi8vaGlCMGVoN3BSa0Q2bkpwZU52bHQvMm83Ky8rRVJiZlRpNkpocVRxK3F1dHBWeXhDWVc0cGlTYXkxclBIUitmVEJyTzM1cGdpZVI4WDhDSVFTNkZIdTEvdFdHeWFPZmZRWE9aSFpFT2w1b3YvTUxIc2ExRW5sRW8xU2M4Umo3WHlSOS9QNzI3TzdRMFU4WmgwYnNkVWV1NUtKdlN1UktuRFptQ0N6SjQrN0ErZllnVTNOYUtrU2dMMDJvOU9kbGhScFBHYndJa0g5MTYyMDN4SkgwaVJpSjB3SkRvSmQrME11SWJxVldKajl4eFU4cDBSblpObndzU3JwTzhjeEI0SVZwVHFOcCtvV0l5N0QvM3hiK0E3dktXdFhVMUZRL0FBQUFBRWxGVGtTdVFtQ0MiCn0K"/>
    </extobj>
    <extobj name="334E55B0-647D-440b-865C-3EC943EB4CBC-5">
      <extobjdata type="334E55B0-647D-440b-865C-3EC943EB4CBC" data="ewoJIkltZ1NldHRpbmdKc29uIiA6ICJ7XCJkcGlcIjpcIjYwMFwiLFwiZm9ybWF0XCI6XCJQTkdcIixcInRyYW5zcGFyZW50XCI6dHJ1ZSxcImF1dG9cIjpmYWxzZX0iLAoJIkxhdGV4IiA6ICJYRnNnVEY5N1hHOXRaV2RoZlNoRUtUMU1YMFFnWEYwPSIsCgkiTGF0ZXhJbWdCYXNlNjQiIDogImlWQk9SdzBLR2dvQUFBQU5TVWhFVWdBQUFja0FBQUJUQkFNQUFBQUdtK0hUQUFBQU1GQk1WRVgvLy84QUFBQUFBQUFBQUFBQUFBQUFBQUFBQUFBQUFBQUFBQUFBQUFBQUFBQUFBQUFBQUFBQUFBQUFBQUFBQUFBdjNhQjdBQUFBRDNSU1RsTUF6ZS9kdXpKMmlabXJWQkJFWmlMRFdYNWhBQUFBQ1hCSVdYTUFBQTdFQUFBT3hBR1ZLdzRiQUFBTGRFbEVRVlI0QWRVYlMyd2tSN1hYSHR0amp6M2pKUnlDSW1pemV3bmYzckRpRUNXaWgzQkFuTWJLQVltUE5BWUpjV044UU94ZVVGdGNrcjB3anJTSVJFTE1ITGlQRmFRZ2daSVpPQ09ORHlDRU9Jd1ZLUklYNUYxdmdHeElLTjdyN3VwNnI2cG11bXBtVm12Nk1QM3ExZnRWMWF2M1hsWGJRYkRZcy9XOEkzLzljNDZFbDVHcyszbFhxK0ttSytXbG85c1UrNjQyL2ZyK2lTdnBaYU5yZmVCc1VUMTZ6cG4yY2hGZUVhZnVCclVmUFBiRkRNVzE2ODljdlhyMTVoZXVpWGVkTGUvOW01SldJc0dlWjM0K290MWJZcGMyRjRLdmlJdHJOOEhjSjI1ZWkwVFRWZFFhTmUrQks5Y0dWekNrUWpMNEYxUlU4cEMyRm9MYlZOVU5aMUhmdi9QbGpQR2pyNzMwUFZldXNXQSt1SFA3N2dzbzVOMlg4Ym56RllRL1FXU3RpZ1BTV2doY3YzMDNSUEhpL3RkZS9kRytqNmdLTUQzMDRhaEZIeHJ5dTBKY3lLRnZRME1jS1pLNitLZHFMQTYxUVByUHZNVnNBbGZUaCt1S1phTjFoUGlYa2dHdCs2b1ZkSnozQW1HYUN2YkFhNloyVHUxWWhWSDJwL1phT2liaXpNQ0M2djhxWkQwVTRpblZYQkdIcXJFd0ZBdnh2citRb1JEQ2g2c20zalBKSXlIMkNCWjJBVm5NbldXNmJBM012VWRVT1lJRFpsRTUwNmI0ajBGVUI5WEhGQnNLdW40eEdUS2xtZ2ZlQWxXNy9veGRJVmo2SzVQUXBwRWxKOTRCMWFlVWNTZ0VLWThHZmx1Q0NqTGdLcWc2TkxDbGlKZ1pWRW9ldEhnZVNSa3dncDFSMWcwaFNNaFpaZTVNNmZ4aERDTWpielpmUDEremJjc1ZTQ1JNY3cwMmFyL0FyTk1BWEdEbkE0WXdTbjlPWHordjJFTEpPYVJjcmhyMmdkbzlOVzBPT0tsZmErQVpSakxwdm40K0ZEZE1zeVpDYUpVQ0dFTnFnUjVaV0pQYkN3UFQ1eFZHTXVHK2Z0Nng3ZjBlUzVjb0dCeUxHRE1tQytzMUpwTTQ5Z3dqbVFRd3g4dlBZeDVtTWlFUlQ1ZUFoTWtqNmFOQmF3YlRjZytNYnhqSlJZK1pPYVg2MXFqeGt0cElsMEZ3aFUxZWhTNnM1SnJydlExeTFZWjNGcEV3MXlwbHE5cnNOZEpsRUdCdUdSWFNkbWhlS2JEekFKQ2liRnVtVEZUbzUrY05tdTJsYkNOZEJnRUd0VlBaSDhCaTd4ZU5oUUQwa1pHM0JGOC9IOXVLU0NOZFpxTThVTmJFeXpwakRtR1VTcXdyNU92bmlXMVhuQnZwTXZYWVEyVkV6Kzl3cHhoMXlET001T3krZmg3YWRzWEVTSmNCbnMyUGxJa1Rtd3VvYm5jbzhRc2p1V0JmUDZlRlcyRmJqNVVBS1JyVDhIRkJFTFJwamFEUS9sRG9GMFp5QlEyd3hrTVhPTGdsakVSR3VneGdxOUsxYk9pMWtZZE9SZ3BpN3pHRVU4UFR6OEhCVGJHWUxwc2FlZ2c0c2k5WDlUcFhJM2R0K29hUlhHN2k1K2NWVytMRGRIbWcyUW16UjNHYlM2clhmY05JYmxYbzUrY3J0cHNsekkyNkgzY0ExMWNqQnhMVldBRHlEU081S2pER3g4OGJ0dE1sUmhyZDhoN2d6aFJ5bmJWeWZPM2JmNXoyRUZZbEJLQ0dSUlVqc0RaOC9memNkaDRlV3U0T1kyNE9uR0pIaGdHdkE4MlVoMXg3TWpiUE1KTHordnI1MkJZckIrd3lOcE1NMXBNelNRQ2ZLazZadWRnQWs2YzkwMjVjRTc4d2txdjA5Zk9Kcll6dG11a1NQOENROHlVV3NpVGk1c28zbzJtREZNL25KUG9yOUFzak9Yc0Q5Snpvb21hMEUxdDJqODI5alQ1QzdncUNnTlVJTXhTVWRJRlk4NTQwNVhrUnV1UnovYXY3VEE0NERYVXMxbWRyZEMzSFlTejRteG94QnFROWlwdnJWRWdGcFBDTU1ES1FRMHpmRndlVU4rR09SYnVzY004eWxYZy94b1FDNXhCd1IxVENja1k1SzR5ODlYVUlndC82SFR6di9EVVNGelFNaEo1K2JodWxMVjFPWUpUTWE0VHRVb3hPZ3hNOE00ekEzcGZmYXJaaWx2SEFtQ2wrYnRmYXNwRGIwaVhNSHQ4SkVYZGd1L1JTN013d0FqNjFKeVhBb2pjbEhKaCsvbWJSWndWQ1N3MHhOTk1sVnJidk13SExHYVVSUm1yRU1jR25qZ3VkSGJLWXBwKzNtSjhWVEJLd2pSTDJ2WjdFVWU0TnlaTytZOHYwTUFLblJxS0hrUW9KNU9CVGFzeHdTZE9YSWcwL1h6TktOVW1hdlcyajdHcEpBeWp4M05Wbm5NdFp5MUFQSSsxN1NzdVFWcEVRK0l0cE52eThxbjBJVURJeXlMWXZZMkdzMDBUZmxrR2tsT295UGRwQ0R5UGRZOFU5WU9lZVJGVnA0T2ZrMHhRd05ENVFYRGJJRW1OdDZUSXlsbmNwbzhRd1VxeFFhaDZ0anJ2c0ROdFdJMHNFMmFUSU50bExtYWYrV0VacFNaZDQ0RHppTXBhU0wzRzdNN2s3OUV0YnJGWVBkSU9ibnVVbWhIb29qQS96bmlrdlMrMWpTWmV3TGJtTFlJWFhuQ0xTQTQxaHBFL3BWMG10REQ0bDB5V1NrRmdFWEN4ZHJ2RlVUZ1ZtY0dKVzY1WjAyZVVLZ1JWTUlEdEl5dlU5WDhMNjhLcTdUVUlzVFplZ0FDNFJqekk5ZUhKZ2ZsN1JsMERhSTk4RExRMENmbWlrUzl3K3A1SWplMXZQSk43bnk3YnVJeTFpUFV1WDZTZU1acVliVHZCeXdCbGlMQlBmajdOMjlsdDk5a3cyMjh6M1UrekFTSmV3dXNTVFVpSVl1RFp1UUk5Qi9aVEhmcjdzYUdGa205YlB4RVZSSmF6bGJxbzZ2UnJ1WjJEMkcrZitXMldPMFZJTFBqVHNEN3BHUEcyWm14RGNhVVFWcGJEMytSSUVzNHBxbFpvNVZPRUdwY09nODRWdXdFeWVFT1hyTWtTMDZWeUNYeGV5TGZjK3NaNHVvZXlnN0tsODY3MFAwZXdHZ3Jrc2pIU29IcDR1TWNibWE5blcvSHdzSTFoTW94WGtoZmVrRmF0YUVaN0dGVGszT1ZIWFhFcjhCQ1pGelAvV3c4aTJtbjBReXRObGNGNVkwU0gyQXgzOFlVZG13Z2JiUklBdUtxSUtxeStRMmtpWHNKUUZlU1lPZnEzM3VFV3ZJNkNIa2RkWnpjWFRaVEFvUWs2TCtDSm9lbHVhMTZDZUVBUnR0WmFnaUxvNE1HRzZIQkV6NjZGNXBzYkN0bkFIUXVzSjRoZW12dUtwUnpRN2Fla3lTSXA0QjF6RXo5Y2ltUXc3QkF0U2Q5U1pBNXhtWCtsQlNFK1hFeUUreXltd05XVE9aZlk3WVJwZ0w1bGp1T2taS1Q0dFhjSWZYK1cxRHk4TGF6RDZ2WXdyT2xUY0NJVkY5SUVhNXBUM25mUEMvUGNRZW9nbGtyYk42aEtKOVh5UFdSajVEZjlMS2kxZGdxSDVNUjUya0RncU5IMFhXdG5vdHZWSTBWSEJxRVc5QkhrN0xEbitDbFQzQzVFS21NZ0pWQ2gvcUVmRHlIckVGTk9LRGlYRENuNllhcWlCZ1VWYS9VY0xHcmszVnZPY3ZoYU5Vc0pnY0M5N3cyK2ltWXZCSnhNSG5iLzlDWkZZc0NEUTB5ZUg5Ym8xM2dEaHNtcXAvd2thN0M1MEtEMDBFd1pMQzl2dXpkdXZoVWo0cVpkdjNicDErNVVZWVZsaXIrUkx0eXBYZXJCYjJERW1ybGY3eTUxWGtPM2kxWmRReU4yUG9JaURncFFDa2U3b3ROTUI1cXJ1UElGcWk3U2Y4cHZwc29tVGEzbnltV3JmeVBTTzVYMTQ1N0F3cEVIQ0NJWlg3WGw2VkZCU0FJTFdDVzE3dzdpNXpPZUF5TkhTNVNSZFd2UXQ0M2txNDVvY1plOUV4ckRXS0VQQTc2Yk1OZ0RqMXFEUDlTZi9YTkJ4WUYyR0FvNTJiMVUxVmFsYTlyOVZvZG80S0RZdVRWM2QwMHg5VHk0QWlVYmJSbG5nWW1xRm0rREM0a21qcFVzSUY1OHBrUkQyTTRJNFA0ZnQwQ0loa2d0Y0lvUjFEMmxlWmozTGFrQk0zU095Vm95TVJ6b3pNQjVsYi9sL0k2c3FYV0tRUFRZWVNoRWRHY2RLS2VjbGdNc1NhbGRTNnJDQmpJZHlBU1o3UlBlUUZZK2tZeFlZNnhYVExPSzUrdUN5Sk45bnlBNHIyeXdUazRmV1dqNDd0ZWlJY0d5U0lFdlFNOEg2b3NGbnB2UzBzOEhTNWRzeUtjNWd6SStmOG0vcUt6SUlwU3p6V0Z5VkJmSU1wUXQyaldsVWhEcit1Vko1Y2JvUGF6STJKL3c0MGZYM3ZtRzUvNVFhVlVLUWtBd1h2R2dlNDAzMlZ2cC9vZmh4ZHdTZCtuL0p6R0Z5NGo4eHBsV3pNWEpKa0FvaTBlRnNhdXhOeEJlRDRCdEM5UENTWnllbTJ6cVZRYTRIeTRVQlJZM09zeE9ITnhGTmw5dXgrTFNEZ0xZUXo0WlE4VVBTdVErRjZrT05KZFlSV3IvUjNKREIydWhaR29LY0x0K0l6UnM0bXg2OHdvYm5HRzhnNE5uVmFNYXBJMnZJV2MxenpSdG0wYzdWVjN1bkk4U1g4R1A3VzkvOElTekxpWXNVL01hYUh0NjYrR2JWSXJKWFdaWGhJRERrbjZVZE9QeEl0RkwrNDA2RERJSS93T0FlakxJN0hjdEdqbm5RTFROcHA3U2tMSk5RMGwvQnhjaWZpeWYvVmtKZGROZStFMzFzaEsyL3YvREpIeFRZQWpqM0M1bERYdzh2RkQxV1lNc2g1eElEVy9LQVQzRC9EMkRIWjZOVkgzbWwvb2ltYklQVi95VksyRFYvQ2UzbDZrNzBiMXJUemR2eW1aSHBZaDVIejdwN0JtejdCZVRITVpxcE9nZXVWVjZ0dUF1ZEt1dnlkdFIvNm1oYjdaZU9oSStDN0grMTQ3UHg1bGhLZ3dBQUFBQkpSVTVFcmtKZ2dnPT0iCn0K"/>
    </extobj>
  </extobjs>
</s:customData>
</file>

<file path=customXml/itemProps1.xml><?xml version="1.0" encoding="utf-8"?>
<ds:datastoreItem xmlns:ds="http://schemas.openxmlformats.org/officeDocument/2006/customXml" ds:itemID="{54A9D9E7-A378-0544-B999-4A9AE884E816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293</Words>
  <Application>Microsoft Macintosh PowerPoint</Application>
  <PresentationFormat>自定义</PresentationFormat>
  <Paragraphs>78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微软雅黑</vt:lpstr>
      <vt:lpstr>Arial</vt:lpstr>
      <vt:lpstr>Calibri</vt:lpstr>
      <vt:lpstr>Times New Roman</vt:lpstr>
      <vt:lpstr>Wingdings</vt:lpstr>
      <vt:lpstr>Office Theme</vt:lpstr>
      <vt:lpstr>PowerPoint 演示文稿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Guo MarTin</cp:lastModifiedBy>
  <cp:revision>112</cp:revision>
  <dcterms:created xsi:type="dcterms:W3CDTF">2014-05-29T01:41:00Z</dcterms:created>
  <dcterms:modified xsi:type="dcterms:W3CDTF">2023-06-13T07:34:11Z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Univ. of Colorado at Colorado Springs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Custom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  <property fmtid="{D5CDD505-2E9C-101B-9397-08002B2CF9AE}" pid="13" name="ICV">
    <vt:lpwstr>43F844A0ED61481F91A1A0DF78A29A11_12</vt:lpwstr>
  </property>
  <property fmtid="{D5CDD505-2E9C-101B-9397-08002B2CF9AE}" pid="14" name="KSOProductBuildVer">
    <vt:lpwstr>2052-11.1.0.14309</vt:lpwstr>
  </property>
</Properties>
</file>